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864" r:id="rId2"/>
    <p:sldId id="869" r:id="rId3"/>
    <p:sldId id="866" r:id="rId4"/>
    <p:sldId id="870" r:id="rId5"/>
    <p:sldId id="799" r:id="rId6"/>
    <p:sldId id="867" r:id="rId7"/>
    <p:sldId id="795" r:id="rId8"/>
    <p:sldId id="796" r:id="rId9"/>
    <p:sldId id="797" r:id="rId10"/>
    <p:sldId id="801" r:id="rId11"/>
    <p:sldId id="800" r:id="rId12"/>
    <p:sldId id="868" r:id="rId13"/>
    <p:sldId id="798" r:id="rId14"/>
    <p:sldId id="791" r:id="rId15"/>
    <p:sldId id="256" r:id="rId16"/>
    <p:sldId id="686" r:id="rId17"/>
    <p:sldId id="831" r:id="rId18"/>
    <p:sldId id="832" r:id="rId19"/>
    <p:sldId id="833" r:id="rId20"/>
    <p:sldId id="834" r:id="rId21"/>
    <p:sldId id="835" r:id="rId22"/>
    <p:sldId id="836" r:id="rId23"/>
    <p:sldId id="837" r:id="rId24"/>
    <p:sldId id="838" r:id="rId25"/>
    <p:sldId id="846" r:id="rId26"/>
    <p:sldId id="849" r:id="rId27"/>
    <p:sldId id="850" r:id="rId28"/>
    <p:sldId id="862" r:id="rId29"/>
    <p:sldId id="851" r:id="rId30"/>
    <p:sldId id="852" r:id="rId31"/>
    <p:sldId id="860" r:id="rId32"/>
    <p:sldId id="853" r:id="rId33"/>
    <p:sldId id="854" r:id="rId34"/>
    <p:sldId id="855" r:id="rId35"/>
    <p:sldId id="857" r:id="rId36"/>
    <p:sldId id="858" r:id="rId37"/>
    <p:sldId id="859" r:id="rId38"/>
    <p:sldId id="865" r:id="rId39"/>
    <p:sldId id="863" r:id="rId40"/>
    <p:sldId id="848" r:id="rId41"/>
    <p:sldId id="753" r:id="rId42"/>
    <p:sldId id="86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1C95CD"/>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71" d="100"/>
          <a:sy n="71" d="100"/>
        </p:scale>
        <p:origin x="132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2899271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Vanishing gradient = </a:t>
            </a:r>
            <a:r>
              <a:rPr lang="en-US" dirty="0" err="1"/>
              <a:t>Graident</a:t>
            </a:r>
            <a:r>
              <a:rPr lang="en-US" dirty="0"/>
              <a:t> </a:t>
            </a:r>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1975878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ton confuse with a GUI</a:t>
            </a:r>
            <a:r>
              <a:rPr lang="en-US" b="0" i="0" dirty="0">
                <a:solidFill>
                  <a:srgbClr val="374151"/>
                </a:solidFill>
                <a:effectLst/>
                <a:latin typeface="Söhne"/>
              </a:rPr>
              <a:t>, or Graphical User Interface, is a visual interface that allows users to interact with and control computer software through graphical elements such as windows, icons, buttons, and menus, making it easier for users to perform tasks and access features.</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1052841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38</a:t>
            </a:fld>
            <a:endParaRPr lang="en-US"/>
          </a:p>
        </p:txBody>
      </p:sp>
    </p:spTree>
    <p:extLst>
      <p:ext uri="{BB962C8B-B14F-4D97-AF65-F5344CB8AC3E}">
        <p14:creationId xmlns:p14="http://schemas.microsoft.com/office/powerpoint/2010/main" val="2240245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41</a:t>
            </a:fld>
            <a:endParaRPr lang="en-US"/>
          </a:p>
        </p:txBody>
      </p:sp>
    </p:spTree>
    <p:extLst>
      <p:ext uri="{BB962C8B-B14F-4D97-AF65-F5344CB8AC3E}">
        <p14:creationId xmlns:p14="http://schemas.microsoft.com/office/powerpoint/2010/main" val="148279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10/18/2023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10/18/2023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10/18/2023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5,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xml"/><Relationship Id="rId7" Type="http://schemas.openxmlformats.org/officeDocument/2006/relationships/image" Target="../media/image2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slideLayout" Target="../slideLayouts/slideLayout6.xml"/><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7.png"/><Relationship Id="rId5" Type="http://schemas.openxmlformats.org/officeDocument/2006/relationships/image" Target="../media/image26.gif"/><Relationship Id="rId4"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15-30: </a:t>
            </a:r>
            <a:br>
              <a:rPr lang="en-US" dirty="0"/>
            </a:br>
            <a:r>
              <a:rPr lang="en-US" dirty="0"/>
              <a:t>Moodle Quiz (7 questions, 25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200400"/>
            <a:ext cx="12192000" cy="3657599"/>
          </a:xfrm>
        </p:spPr>
        <p:txBody>
          <a:bodyPr>
            <a:normAutofit/>
          </a:bodyPr>
          <a:lstStyle/>
          <a:p>
            <a:r>
              <a:rPr lang="en-US" u="sng" dirty="0"/>
              <a:t>Learning Objectives</a:t>
            </a:r>
            <a:r>
              <a:rPr lang="en-US" dirty="0"/>
              <a:t> (Moodle Quiz at Min 45 on </a:t>
            </a:r>
            <a:r>
              <a:rPr lang="en-US" dirty="0" err="1"/>
              <a:t>Géron</a:t>
            </a:r>
            <a:r>
              <a:rPr lang="en-US" dirty="0"/>
              <a:t> Ch8+9):</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a:p>
            <a:pPr marL="457200" indent="-457200">
              <a:buFont typeface="+mj-lt"/>
              <a:buAutoNum type="arabicPeriod"/>
            </a:pPr>
            <a:endParaRPr lang="en-US" dirty="0"/>
          </a:p>
        </p:txBody>
      </p:sp>
    </p:spTree>
    <p:extLst>
      <p:ext uri="{BB962C8B-B14F-4D97-AF65-F5344CB8AC3E}">
        <p14:creationId xmlns:p14="http://schemas.microsoft.com/office/powerpoint/2010/main" val="419333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8A18A-ECF6-4219-BB01-81EA27343C9A}"/>
              </a:ext>
            </a:extLst>
          </p:cNvPr>
          <p:cNvSpPr>
            <a:spLocks noGrp="1"/>
          </p:cNvSpPr>
          <p:nvPr>
            <p:ph type="sldNum" sz="quarter" idx="12"/>
          </p:nvPr>
        </p:nvSpPr>
        <p:spPr/>
        <p:txBody>
          <a:bodyPr/>
          <a:lstStyle/>
          <a:p>
            <a:fld id="{A5686A01-FA10-4E06-92C7-92734750F4C6}" type="slidenum">
              <a:rPr lang="en-US" smtClean="0"/>
              <a:pPr/>
              <a:t>10</a:t>
            </a:fld>
            <a:endParaRPr lang="en-US" dirty="0"/>
          </a:p>
        </p:txBody>
      </p:sp>
      <p:pic>
        <p:nvPicPr>
          <p:cNvPr id="3" name="Picture 2">
            <a:extLst>
              <a:ext uri="{FF2B5EF4-FFF2-40B4-BE49-F238E27FC236}">
                <a16:creationId xmlns:a16="http://schemas.microsoft.com/office/drawing/2014/main" id="{055DD8B9-7D4A-42FE-9EB2-A8649C995920}"/>
              </a:ext>
            </a:extLst>
          </p:cNvPr>
          <p:cNvPicPr>
            <a:picLocks noChangeAspect="1"/>
          </p:cNvPicPr>
          <p:nvPr/>
        </p:nvPicPr>
        <p:blipFill>
          <a:blip r:embed="rId2"/>
          <a:stretch>
            <a:fillRect/>
          </a:stretch>
        </p:blipFill>
        <p:spPr>
          <a:xfrm>
            <a:off x="4378960" y="1003692"/>
            <a:ext cx="7813040" cy="5854308"/>
          </a:xfrm>
          <a:prstGeom prst="rect">
            <a:avLst/>
          </a:prstGeom>
        </p:spPr>
      </p:pic>
      <p:sp>
        <p:nvSpPr>
          <p:cNvPr id="4" name="TextBox 3">
            <a:extLst>
              <a:ext uri="{FF2B5EF4-FFF2-40B4-BE49-F238E27FC236}">
                <a16:creationId xmlns:a16="http://schemas.microsoft.com/office/drawing/2014/main" id="{EE9D372C-5B75-4507-B7FD-B34BA06FEA97}"/>
              </a:ext>
            </a:extLst>
          </p:cNvPr>
          <p:cNvSpPr txBox="1"/>
          <p:nvPr/>
        </p:nvSpPr>
        <p:spPr>
          <a:xfrm>
            <a:off x="0" y="2499685"/>
            <a:ext cx="4378960" cy="2862322"/>
          </a:xfrm>
          <a:prstGeom prst="rect">
            <a:avLst/>
          </a:prstGeom>
          <a:noFill/>
        </p:spPr>
        <p:txBody>
          <a:bodyPr wrap="square" rtlCol="0">
            <a:spAutoFit/>
          </a:bodyPr>
          <a:lstStyle/>
          <a:p>
            <a:pPr algn="ctr"/>
            <a:r>
              <a:rPr lang="en-US" sz="3000" dirty="0"/>
              <a:t>Which component(s) of the barotropic vorticity budget is most important to accurately predict that a given location is dominated by this regime?</a:t>
            </a:r>
          </a:p>
        </p:txBody>
      </p:sp>
    </p:spTree>
    <p:extLst>
      <p:ext uri="{BB962C8B-B14F-4D97-AF65-F5344CB8AC3E}">
        <p14:creationId xmlns:p14="http://schemas.microsoft.com/office/powerpoint/2010/main" val="330456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76BD5-42CA-408C-B95A-68B186EC32A0}"/>
              </a:ext>
            </a:extLst>
          </p:cNvPr>
          <p:cNvSpPr>
            <a:spLocks noGrp="1"/>
          </p:cNvSpPr>
          <p:nvPr>
            <p:ph type="sldNum" sz="quarter" idx="12"/>
          </p:nvPr>
        </p:nvSpPr>
        <p:spPr/>
        <p:txBody>
          <a:bodyPr/>
          <a:lstStyle/>
          <a:p>
            <a:fld id="{A5686A01-FA10-4E06-92C7-92734750F4C6}" type="slidenum">
              <a:rPr lang="en-US" smtClean="0"/>
              <a:pPr/>
              <a:t>11</a:t>
            </a:fld>
            <a:endParaRPr lang="en-US" dirty="0"/>
          </a:p>
        </p:txBody>
      </p:sp>
      <p:pic>
        <p:nvPicPr>
          <p:cNvPr id="4" name="Picture 3">
            <a:extLst>
              <a:ext uri="{FF2B5EF4-FFF2-40B4-BE49-F238E27FC236}">
                <a16:creationId xmlns:a16="http://schemas.microsoft.com/office/drawing/2014/main" id="{EDC0F480-0949-4856-A658-73B4C6BD5C6F}"/>
              </a:ext>
            </a:extLst>
          </p:cNvPr>
          <p:cNvPicPr>
            <a:picLocks noChangeAspect="1"/>
          </p:cNvPicPr>
          <p:nvPr/>
        </p:nvPicPr>
        <p:blipFill rotWithShape="1">
          <a:blip r:embed="rId2"/>
          <a:srcRect t="61569"/>
          <a:stretch/>
        </p:blipFill>
        <p:spPr>
          <a:xfrm>
            <a:off x="8124002" y="1032072"/>
            <a:ext cx="4086000" cy="4363714"/>
          </a:xfrm>
          <a:prstGeom prst="rect">
            <a:avLst/>
          </a:prstGeom>
        </p:spPr>
      </p:pic>
      <p:pic>
        <p:nvPicPr>
          <p:cNvPr id="5" name="Picture 4">
            <a:extLst>
              <a:ext uri="{FF2B5EF4-FFF2-40B4-BE49-F238E27FC236}">
                <a16:creationId xmlns:a16="http://schemas.microsoft.com/office/drawing/2014/main" id="{F53D99B9-EB9E-416D-A58C-ABF666750AAA}"/>
              </a:ext>
            </a:extLst>
          </p:cNvPr>
          <p:cNvPicPr>
            <a:picLocks noChangeAspect="1"/>
          </p:cNvPicPr>
          <p:nvPr/>
        </p:nvPicPr>
        <p:blipFill rotWithShape="1">
          <a:blip r:embed="rId2"/>
          <a:srcRect t="31115" b="37769"/>
          <a:stretch/>
        </p:blipFill>
        <p:spPr>
          <a:xfrm>
            <a:off x="4056002" y="1032072"/>
            <a:ext cx="4068000" cy="3517512"/>
          </a:xfrm>
          <a:prstGeom prst="rect">
            <a:avLst/>
          </a:prstGeom>
        </p:spPr>
      </p:pic>
      <p:pic>
        <p:nvPicPr>
          <p:cNvPr id="6" name="Picture 5">
            <a:extLst>
              <a:ext uri="{FF2B5EF4-FFF2-40B4-BE49-F238E27FC236}">
                <a16:creationId xmlns:a16="http://schemas.microsoft.com/office/drawing/2014/main" id="{33B1E21A-CA1C-462C-96A3-3D89CC3449A1}"/>
              </a:ext>
            </a:extLst>
          </p:cNvPr>
          <p:cNvPicPr>
            <a:picLocks noChangeAspect="1"/>
          </p:cNvPicPr>
          <p:nvPr/>
        </p:nvPicPr>
        <p:blipFill rotWithShape="1">
          <a:blip r:embed="rId2"/>
          <a:srcRect b="68884"/>
          <a:stretch/>
        </p:blipFill>
        <p:spPr>
          <a:xfrm>
            <a:off x="0" y="1032073"/>
            <a:ext cx="4068000" cy="3517511"/>
          </a:xfrm>
          <a:prstGeom prst="rect">
            <a:avLst/>
          </a:prstGeom>
        </p:spPr>
      </p:pic>
      <p:sp>
        <p:nvSpPr>
          <p:cNvPr id="7" name="TextBox 6">
            <a:extLst>
              <a:ext uri="{FF2B5EF4-FFF2-40B4-BE49-F238E27FC236}">
                <a16:creationId xmlns:a16="http://schemas.microsoft.com/office/drawing/2014/main" id="{A47D7D65-7736-4719-8952-79C9DC83C398}"/>
              </a:ext>
            </a:extLst>
          </p:cNvPr>
          <p:cNvSpPr txBox="1"/>
          <p:nvPr/>
        </p:nvSpPr>
        <p:spPr>
          <a:xfrm>
            <a:off x="0" y="5842337"/>
            <a:ext cx="12192000" cy="1015663"/>
          </a:xfrm>
          <a:prstGeom prst="rect">
            <a:avLst/>
          </a:prstGeom>
          <a:noFill/>
        </p:spPr>
        <p:txBody>
          <a:bodyPr wrap="square" rtlCol="0">
            <a:spAutoFit/>
          </a:bodyPr>
          <a:lstStyle/>
          <a:p>
            <a:pPr algn="l"/>
            <a:r>
              <a:rPr lang="en-US" sz="3000" dirty="0"/>
              <a:t>How is this dynamical regime expected to change in response to an increase in the atmospheric carbon dioxide concentration? Why?</a:t>
            </a:r>
          </a:p>
        </p:txBody>
      </p:sp>
    </p:spTree>
    <p:extLst>
      <p:ext uri="{BB962C8B-B14F-4D97-AF65-F5344CB8AC3E}">
        <p14:creationId xmlns:p14="http://schemas.microsoft.com/office/powerpoint/2010/main" val="2958353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3A7D-988C-44D6-9A53-C1004645ED79}"/>
              </a:ext>
            </a:extLst>
          </p:cNvPr>
          <p:cNvSpPr>
            <a:spLocks noGrp="1"/>
          </p:cNvSpPr>
          <p:nvPr>
            <p:ph type="title"/>
          </p:nvPr>
        </p:nvSpPr>
        <p:spPr>
          <a:xfrm>
            <a:off x="0" y="2766218"/>
            <a:ext cx="12192000" cy="1325563"/>
          </a:xfrm>
        </p:spPr>
        <p:txBody>
          <a:bodyPr/>
          <a:lstStyle/>
          <a:p>
            <a:r>
              <a:rPr lang="en-US" dirty="0"/>
              <a:t>Now let’s go back to the initial questions</a:t>
            </a:r>
          </a:p>
        </p:txBody>
      </p:sp>
      <p:sp>
        <p:nvSpPr>
          <p:cNvPr id="3" name="Slide Number Placeholder 2">
            <a:extLst>
              <a:ext uri="{FF2B5EF4-FFF2-40B4-BE49-F238E27FC236}">
                <a16:creationId xmlns:a16="http://schemas.microsoft.com/office/drawing/2014/main" id="{B2D0D0BC-775A-4C1E-B2C3-262379A1BE4D}"/>
              </a:ext>
            </a:extLst>
          </p:cNvPr>
          <p:cNvSpPr>
            <a:spLocks noGrp="1"/>
          </p:cNvSpPr>
          <p:nvPr>
            <p:ph type="sldNum" sz="quarter" idx="12"/>
          </p:nvPr>
        </p:nvSpPr>
        <p:spPr/>
        <p:txBody>
          <a:bodyPr/>
          <a:lstStyle/>
          <a:p>
            <a:fld id="{A5686A01-FA10-4E06-92C7-92734750F4C6}" type="slidenum">
              <a:rPr lang="en-US" smtClean="0"/>
              <a:t>12</a:t>
            </a:fld>
            <a:endParaRPr lang="en-US"/>
          </a:p>
        </p:txBody>
      </p:sp>
    </p:spTree>
    <p:extLst>
      <p:ext uri="{BB962C8B-B14F-4D97-AF65-F5344CB8AC3E}">
        <p14:creationId xmlns:p14="http://schemas.microsoft.com/office/powerpoint/2010/main" val="1302311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7C904-53A2-4C2C-B0AE-30E5C96A480E}"/>
              </a:ext>
            </a:extLst>
          </p:cNvPr>
          <p:cNvSpPr>
            <a:spLocks noGrp="1"/>
          </p:cNvSpPr>
          <p:nvPr>
            <p:ph type="sldNum" sz="quarter" idx="12"/>
          </p:nvPr>
        </p:nvSpPr>
        <p:spPr/>
        <p:txBody>
          <a:bodyPr/>
          <a:lstStyle/>
          <a:p>
            <a:fld id="{A5686A01-FA10-4E06-92C7-92734750F4C6}" type="slidenum">
              <a:rPr lang="en-US" smtClean="0"/>
              <a:pPr/>
              <a:t>13</a:t>
            </a:fld>
            <a:endParaRPr lang="en-US" dirty="0"/>
          </a:p>
        </p:txBody>
      </p:sp>
      <p:pic>
        <p:nvPicPr>
          <p:cNvPr id="4" name="Picture 3">
            <a:extLst>
              <a:ext uri="{FF2B5EF4-FFF2-40B4-BE49-F238E27FC236}">
                <a16:creationId xmlns:a16="http://schemas.microsoft.com/office/drawing/2014/main" id="{9A114EE5-9546-4345-A765-366FC6E01A40}"/>
              </a:ext>
            </a:extLst>
          </p:cNvPr>
          <p:cNvPicPr>
            <a:picLocks noChangeAspect="1"/>
          </p:cNvPicPr>
          <p:nvPr/>
        </p:nvPicPr>
        <p:blipFill>
          <a:blip r:embed="rId2"/>
          <a:stretch>
            <a:fillRect/>
          </a:stretch>
        </p:blipFill>
        <p:spPr>
          <a:xfrm>
            <a:off x="3660025" y="1018572"/>
            <a:ext cx="4871949" cy="5839428"/>
          </a:xfrm>
          <a:prstGeom prst="rect">
            <a:avLst/>
          </a:prstGeom>
        </p:spPr>
      </p:pic>
    </p:spTree>
    <p:extLst>
      <p:ext uri="{BB962C8B-B14F-4D97-AF65-F5344CB8AC3E}">
        <p14:creationId xmlns:p14="http://schemas.microsoft.com/office/powerpoint/2010/main" val="3334469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6">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5,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15</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Mooers et al. (2021)</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2" y="5077545"/>
            <a:ext cx="12192000" cy="1015663"/>
          </a:xfrm>
          <a:prstGeom prst="rect">
            <a:avLst/>
          </a:prstGeom>
          <a:noFill/>
        </p:spPr>
        <p:txBody>
          <a:bodyPr wrap="square" rtlCol="0">
            <a:spAutoFit/>
          </a:bodyPr>
          <a:lstStyle/>
          <a:p>
            <a:pPr algn="ctr"/>
            <a:r>
              <a:rPr lang="en-US" sz="3000" dirty="0"/>
              <a:t>How can we emulate complex, nonlinear, high-dimensional </a:t>
            </a:r>
            <a:br>
              <a:rPr lang="en-US" sz="3000" dirty="0"/>
            </a:br>
            <a:r>
              <a:rPr lang="en-US" sz="3000" dirty="0"/>
              <a:t>environmental processes with machine learning?</a:t>
            </a:r>
          </a:p>
        </p:txBody>
      </p:sp>
      <p:pic>
        <p:nvPicPr>
          <p:cNvPr id="2" name="3_Panel_14_Day_Precip">
            <a:hlinkClick r:id="" action="ppaction://media"/>
            <a:extLst>
              <a:ext uri="{FF2B5EF4-FFF2-40B4-BE49-F238E27FC236}">
                <a16:creationId xmlns:a16="http://schemas.microsoft.com/office/drawing/2014/main" id="{FD888D95-B74A-4672-B83D-F2F34CD6AB1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2102" t="27526" r="9087" b="13543"/>
          <a:stretch/>
        </p:blipFill>
        <p:spPr>
          <a:xfrm>
            <a:off x="-2" y="1034747"/>
            <a:ext cx="12192000" cy="3647338"/>
          </a:xfrm>
          <a:prstGeom prst="rect">
            <a:avLst/>
          </a:prstGeom>
        </p:spPr>
      </p:pic>
    </p:spTree>
    <p:extLst>
      <p:ext uri="{BB962C8B-B14F-4D97-AF65-F5344CB8AC3E}">
        <p14:creationId xmlns:p14="http://schemas.microsoft.com/office/powerpoint/2010/main" val="97160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fontScale="90000"/>
          </a:bodyPr>
          <a:lstStyle/>
          <a:p>
            <a:r>
              <a:rPr lang="en-US" dirty="0"/>
              <a:t>Min 75-105: Neural Networks for </a:t>
            </a:r>
            <a:br>
              <a:rPr lang="en-US" dirty="0"/>
            </a:br>
            <a:r>
              <a:rPr lang="en-US" dirty="0"/>
              <a:t>High-Dimensional, Nonlinear Processes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1"/>
            <a:ext cx="12192001" cy="2950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Ch10 &amp; Ch11):</a:t>
            </a:r>
          </a:p>
          <a:p>
            <a:pPr marL="457200" indent="-457200">
              <a:buFont typeface="+mj-lt"/>
              <a:buAutoNum type="arabicPeriod"/>
            </a:pPr>
            <a:r>
              <a:rPr lang="en-US" dirty="0"/>
              <a:t>Define an artificial neural network</a:t>
            </a:r>
          </a:p>
          <a:p>
            <a:pPr marL="457200" indent="-457200">
              <a:buFont typeface="+mj-lt"/>
              <a:buAutoNum type="arabicPeriod"/>
            </a:pPr>
            <a:r>
              <a:rPr lang="en-US" dirty="0"/>
              <a:t>Understand activation functions</a:t>
            </a:r>
          </a:p>
          <a:p>
            <a:pPr marL="457200" indent="-457200">
              <a:buFont typeface="+mj-lt"/>
              <a:buAutoNum type="arabicPeriod"/>
            </a:pPr>
            <a:r>
              <a:rPr lang="en-US" dirty="0"/>
              <a:t>Understand the steps &amp; best practices to build an artificial neural network</a:t>
            </a:r>
          </a:p>
          <a:p>
            <a:pPr marL="457200" indent="-457200">
              <a:buFont typeface="+mj-lt"/>
              <a:buAutoNum type="arabicPeriod"/>
            </a:pPr>
            <a:r>
              <a:rPr lang="en-US" dirty="0"/>
              <a:t>Know the main hyperparameters defining a neural network’s </a:t>
            </a:r>
            <a:r>
              <a:rPr lang="en-US" b="1" dirty="0"/>
              <a:t>architecture</a:t>
            </a:r>
          </a:p>
          <a:p>
            <a:pPr marL="457200" indent="-457200">
              <a:buFont typeface="+mj-lt"/>
              <a:buAutoNum type="arabicPeriod"/>
            </a:pPr>
            <a:r>
              <a:rPr lang="en-US" dirty="0"/>
              <a:t>Know the main hyperparameters controlling the </a:t>
            </a:r>
            <a:r>
              <a:rPr lang="en-US" b="1" dirty="0"/>
              <a:t>training</a:t>
            </a:r>
            <a:r>
              <a:rPr lang="en-US" dirty="0"/>
              <a:t> of a neural network</a:t>
            </a:r>
          </a:p>
        </p:txBody>
      </p:sp>
    </p:spTree>
    <p:extLst>
      <p:ext uri="{BB962C8B-B14F-4D97-AF65-F5344CB8AC3E}">
        <p14:creationId xmlns:p14="http://schemas.microsoft.com/office/powerpoint/2010/main" val="1571380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F1C5-6FB0-4622-9D17-9B25BA8412D9}"/>
              </a:ext>
            </a:extLst>
          </p:cNvPr>
          <p:cNvSpPr>
            <a:spLocks noGrp="1"/>
          </p:cNvSpPr>
          <p:nvPr>
            <p:ph type="title"/>
          </p:nvPr>
        </p:nvSpPr>
        <p:spPr>
          <a:xfrm>
            <a:off x="-2" y="1042632"/>
            <a:ext cx="12192000" cy="913759"/>
          </a:xfrm>
        </p:spPr>
        <p:txBody>
          <a:bodyPr/>
          <a:lstStyle/>
          <a:p>
            <a:r>
              <a:rPr lang="en-US" dirty="0"/>
              <a:t>From biological to artificial neural networks</a:t>
            </a:r>
          </a:p>
        </p:txBody>
      </p:sp>
      <p:sp>
        <p:nvSpPr>
          <p:cNvPr id="3" name="Slide Number Placeholder 2">
            <a:extLst>
              <a:ext uri="{FF2B5EF4-FFF2-40B4-BE49-F238E27FC236}">
                <a16:creationId xmlns:a16="http://schemas.microsoft.com/office/drawing/2014/main" id="{3E715628-6470-4E55-9F02-3E66A5726ABF}"/>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a:extLst>
              <a:ext uri="{FF2B5EF4-FFF2-40B4-BE49-F238E27FC236}">
                <a16:creationId xmlns:a16="http://schemas.microsoft.com/office/drawing/2014/main" id="{CC6900B9-E37A-4623-9762-90A5EB568808}"/>
              </a:ext>
            </a:extLst>
          </p:cNvPr>
          <p:cNvPicPr>
            <a:picLocks noChangeAspect="1"/>
          </p:cNvPicPr>
          <p:nvPr/>
        </p:nvPicPr>
        <p:blipFill>
          <a:blip r:embed="rId2"/>
          <a:stretch>
            <a:fillRect/>
          </a:stretch>
        </p:blipFill>
        <p:spPr>
          <a:xfrm>
            <a:off x="-2" y="2228528"/>
            <a:ext cx="7120882" cy="4629472"/>
          </a:xfrm>
          <a:prstGeom prst="rect">
            <a:avLst/>
          </a:prstGeom>
        </p:spPr>
      </p:pic>
      <p:pic>
        <p:nvPicPr>
          <p:cNvPr id="7" name="Picture 6">
            <a:extLst>
              <a:ext uri="{FF2B5EF4-FFF2-40B4-BE49-F238E27FC236}">
                <a16:creationId xmlns:a16="http://schemas.microsoft.com/office/drawing/2014/main" id="{2CF06466-5485-4CEC-8C6C-B36FEBB684D9}"/>
              </a:ext>
            </a:extLst>
          </p:cNvPr>
          <p:cNvPicPr>
            <a:picLocks noChangeAspect="1"/>
          </p:cNvPicPr>
          <p:nvPr/>
        </p:nvPicPr>
        <p:blipFill>
          <a:blip r:embed="rId3"/>
          <a:stretch>
            <a:fillRect/>
          </a:stretch>
        </p:blipFill>
        <p:spPr>
          <a:xfrm>
            <a:off x="7120884" y="2607902"/>
            <a:ext cx="5071116" cy="3312882"/>
          </a:xfrm>
          <a:prstGeom prst="rect">
            <a:avLst/>
          </a:prstGeom>
        </p:spPr>
      </p:pic>
      <p:sp>
        <p:nvSpPr>
          <p:cNvPr id="8" name="Arrow: Left-Right 7">
            <a:extLst>
              <a:ext uri="{FF2B5EF4-FFF2-40B4-BE49-F238E27FC236}">
                <a16:creationId xmlns:a16="http://schemas.microsoft.com/office/drawing/2014/main" id="{3364E53C-FE00-440E-A5A0-D4B080853530}"/>
              </a:ext>
            </a:extLst>
          </p:cNvPr>
          <p:cNvSpPr/>
          <p:nvPr/>
        </p:nvSpPr>
        <p:spPr>
          <a:xfrm>
            <a:off x="6089530" y="4585796"/>
            <a:ext cx="1488558" cy="563525"/>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01A4067-3629-421F-9892-32A67E9F8E1A}"/>
              </a:ext>
            </a:extLst>
          </p:cNvPr>
          <p:cNvSpPr txBox="1"/>
          <p:nvPr/>
        </p:nvSpPr>
        <p:spPr>
          <a:xfrm>
            <a:off x="2668771" y="3710763"/>
            <a:ext cx="2023730" cy="400110"/>
          </a:xfrm>
          <a:prstGeom prst="rect">
            <a:avLst/>
          </a:prstGeom>
          <a:noFill/>
        </p:spPr>
        <p:txBody>
          <a:bodyPr wrap="square" rtlCol="0">
            <a:spAutoFit/>
          </a:bodyPr>
          <a:lstStyle/>
          <a:p>
            <a:pPr algn="ctr"/>
            <a:r>
              <a:rPr lang="en-US" sz="2000" dirty="0">
                <a:solidFill>
                  <a:schemeClr val="bg1"/>
                </a:solidFill>
              </a:rPr>
              <a:t>Action Potential</a:t>
            </a:r>
          </a:p>
        </p:txBody>
      </p:sp>
      <p:sp>
        <p:nvSpPr>
          <p:cNvPr id="13" name="TextBox 12">
            <a:extLst>
              <a:ext uri="{FF2B5EF4-FFF2-40B4-BE49-F238E27FC236}">
                <a16:creationId xmlns:a16="http://schemas.microsoft.com/office/drawing/2014/main" id="{5FF09578-385B-4A23-8D36-21B7A6BF58D9}"/>
              </a:ext>
            </a:extLst>
          </p:cNvPr>
          <p:cNvSpPr txBox="1"/>
          <p:nvPr/>
        </p:nvSpPr>
        <p:spPr>
          <a:xfrm>
            <a:off x="7120880" y="5921100"/>
            <a:ext cx="5071116" cy="923330"/>
          </a:xfrm>
          <a:prstGeom prst="rect">
            <a:avLst/>
          </a:prstGeom>
          <a:noFill/>
        </p:spPr>
        <p:txBody>
          <a:bodyPr wrap="square">
            <a:spAutoFit/>
          </a:bodyPr>
          <a:lstStyle/>
          <a:p>
            <a:r>
              <a:rPr lang="en-US" u="sng" dirty="0"/>
              <a:t>Source</a:t>
            </a:r>
            <a:r>
              <a:rPr lang="en-US" dirty="0"/>
              <a:t>: https://commons.wikimedia.org/w/index.php?curid=44114666</a:t>
            </a:r>
          </a:p>
        </p:txBody>
      </p:sp>
      <p:sp>
        <p:nvSpPr>
          <p:cNvPr id="16" name="Rectangle 15">
            <a:extLst>
              <a:ext uri="{FF2B5EF4-FFF2-40B4-BE49-F238E27FC236}">
                <a16:creationId xmlns:a16="http://schemas.microsoft.com/office/drawing/2014/main" id="{5156930C-AFDA-494A-B85E-4F75FE29B0BB}"/>
              </a:ext>
            </a:extLst>
          </p:cNvPr>
          <p:cNvSpPr/>
          <p:nvPr/>
        </p:nvSpPr>
        <p:spPr>
          <a:xfrm>
            <a:off x="2902685" y="2291745"/>
            <a:ext cx="1520460" cy="13764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1649C427-8216-4D4D-A2DD-8043845D1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81419" y="2309841"/>
            <a:ext cx="1372575" cy="1355802"/>
          </a:xfrm>
          <a:prstGeom prst="rect">
            <a:avLst/>
          </a:prstGeom>
        </p:spPr>
      </p:pic>
      <p:cxnSp>
        <p:nvCxnSpPr>
          <p:cNvPr id="10" name="Straight Arrow Connector 9">
            <a:extLst>
              <a:ext uri="{FF2B5EF4-FFF2-40B4-BE49-F238E27FC236}">
                <a16:creationId xmlns:a16="http://schemas.microsoft.com/office/drawing/2014/main" id="{5C15E827-66B1-4C3A-98EB-4F3F00275B81}"/>
              </a:ext>
            </a:extLst>
          </p:cNvPr>
          <p:cNvCxnSpPr/>
          <p:nvPr/>
        </p:nvCxnSpPr>
        <p:spPr>
          <a:xfrm>
            <a:off x="2902689" y="3689498"/>
            <a:ext cx="152045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04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9D91-45BE-4977-8DAA-2E192D2640BD}"/>
              </a:ext>
            </a:extLst>
          </p:cNvPr>
          <p:cNvSpPr>
            <a:spLocks noGrp="1"/>
          </p:cNvSpPr>
          <p:nvPr>
            <p:ph type="title"/>
          </p:nvPr>
        </p:nvSpPr>
        <p:spPr>
          <a:xfrm>
            <a:off x="-2" y="1042632"/>
            <a:ext cx="12192000" cy="1115777"/>
          </a:xfrm>
        </p:spPr>
        <p:txBody>
          <a:bodyPr/>
          <a:lstStyle/>
          <a:p>
            <a:r>
              <a:rPr lang="en-US" dirty="0"/>
              <a:t>From the perceptron to a fully connected layer</a:t>
            </a:r>
          </a:p>
        </p:txBody>
      </p:sp>
      <p:sp>
        <p:nvSpPr>
          <p:cNvPr id="3" name="Slide Number Placeholder 2">
            <a:extLst>
              <a:ext uri="{FF2B5EF4-FFF2-40B4-BE49-F238E27FC236}">
                <a16:creationId xmlns:a16="http://schemas.microsoft.com/office/drawing/2014/main" id="{7D91BFEA-F101-4A10-9C06-5A25C1F2A456}"/>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a:extLst>
              <a:ext uri="{FF2B5EF4-FFF2-40B4-BE49-F238E27FC236}">
                <a16:creationId xmlns:a16="http://schemas.microsoft.com/office/drawing/2014/main" id="{738CABC3-CAED-4FFF-8F86-E4EC8197F188}"/>
              </a:ext>
            </a:extLst>
          </p:cNvPr>
          <p:cNvPicPr>
            <a:picLocks noChangeAspect="1"/>
          </p:cNvPicPr>
          <p:nvPr/>
        </p:nvPicPr>
        <p:blipFill>
          <a:blip r:embed="rId2"/>
          <a:stretch>
            <a:fillRect/>
          </a:stretch>
        </p:blipFill>
        <p:spPr>
          <a:xfrm>
            <a:off x="0" y="2158409"/>
            <a:ext cx="6096000" cy="3415917"/>
          </a:xfrm>
          <a:prstGeom prst="rect">
            <a:avLst/>
          </a:prstGeom>
        </p:spPr>
      </p:pic>
      <p:pic>
        <p:nvPicPr>
          <p:cNvPr id="7" name="Picture 6">
            <a:extLst>
              <a:ext uri="{FF2B5EF4-FFF2-40B4-BE49-F238E27FC236}">
                <a16:creationId xmlns:a16="http://schemas.microsoft.com/office/drawing/2014/main" id="{AB9EB1E8-E670-41B7-8915-9A197505670F}"/>
              </a:ext>
            </a:extLst>
          </p:cNvPr>
          <p:cNvPicPr>
            <a:picLocks noChangeAspect="1"/>
          </p:cNvPicPr>
          <p:nvPr/>
        </p:nvPicPr>
        <p:blipFill rotWithShape="1">
          <a:blip r:embed="rId3"/>
          <a:srcRect l="5495" t="1900"/>
          <a:stretch/>
        </p:blipFill>
        <p:spPr>
          <a:xfrm>
            <a:off x="6096000" y="2158409"/>
            <a:ext cx="6096000" cy="3447604"/>
          </a:xfrm>
          <a:prstGeom prst="rect">
            <a:avLst/>
          </a:prstGeom>
        </p:spPr>
      </p:pic>
      <p:sp>
        <p:nvSpPr>
          <p:cNvPr id="8" name="TextBox 7">
            <a:extLst>
              <a:ext uri="{FF2B5EF4-FFF2-40B4-BE49-F238E27FC236}">
                <a16:creationId xmlns:a16="http://schemas.microsoft.com/office/drawing/2014/main" id="{896114EA-20FE-44AC-A6BD-8C42FA5BBF13}"/>
              </a:ext>
            </a:extLst>
          </p:cNvPr>
          <p:cNvSpPr txBox="1"/>
          <p:nvPr/>
        </p:nvSpPr>
        <p:spPr>
          <a:xfrm>
            <a:off x="0" y="5574326"/>
            <a:ext cx="6096000" cy="553998"/>
          </a:xfrm>
          <a:prstGeom prst="rect">
            <a:avLst/>
          </a:prstGeom>
          <a:noFill/>
        </p:spPr>
        <p:txBody>
          <a:bodyPr wrap="square" rtlCol="0">
            <a:spAutoFit/>
          </a:bodyPr>
          <a:lstStyle/>
          <a:p>
            <a:pPr algn="ctr"/>
            <a:r>
              <a:rPr lang="en-US" sz="3000" dirty="0"/>
              <a:t>3 inputs, 1 output</a:t>
            </a:r>
          </a:p>
        </p:txBody>
      </p:sp>
      <p:sp>
        <p:nvSpPr>
          <p:cNvPr id="9" name="TextBox 8">
            <a:extLst>
              <a:ext uri="{FF2B5EF4-FFF2-40B4-BE49-F238E27FC236}">
                <a16:creationId xmlns:a16="http://schemas.microsoft.com/office/drawing/2014/main" id="{8152C735-65F5-4571-9C5C-E9BBBFFE2CD0}"/>
              </a:ext>
            </a:extLst>
          </p:cNvPr>
          <p:cNvSpPr txBox="1"/>
          <p:nvPr/>
        </p:nvSpPr>
        <p:spPr>
          <a:xfrm>
            <a:off x="6096001" y="5590170"/>
            <a:ext cx="6096000" cy="553998"/>
          </a:xfrm>
          <a:prstGeom prst="rect">
            <a:avLst/>
          </a:prstGeom>
          <a:noFill/>
        </p:spPr>
        <p:txBody>
          <a:bodyPr wrap="square" rtlCol="0">
            <a:spAutoFit/>
          </a:bodyPr>
          <a:lstStyle/>
          <a:p>
            <a:pPr algn="ctr"/>
            <a:r>
              <a:rPr lang="en-US" sz="3000" dirty="0"/>
              <a:t>2 inputs, 3 outputs</a:t>
            </a:r>
          </a:p>
        </p:txBody>
      </p:sp>
    </p:spTree>
    <p:extLst>
      <p:ext uri="{BB962C8B-B14F-4D97-AF65-F5344CB8AC3E}">
        <p14:creationId xmlns:p14="http://schemas.microsoft.com/office/powerpoint/2010/main" val="34990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9D91-45BE-4977-8DAA-2E192D2640BD}"/>
              </a:ext>
            </a:extLst>
          </p:cNvPr>
          <p:cNvSpPr>
            <a:spLocks noGrp="1"/>
          </p:cNvSpPr>
          <p:nvPr>
            <p:ph type="title"/>
          </p:nvPr>
        </p:nvSpPr>
        <p:spPr>
          <a:xfrm>
            <a:off x="-2" y="1042632"/>
            <a:ext cx="12192000" cy="1115777"/>
          </a:xfrm>
        </p:spPr>
        <p:txBody>
          <a:bodyPr/>
          <a:lstStyle/>
          <a:p>
            <a:r>
              <a:rPr lang="en-US" dirty="0"/>
              <a:t>From the perceptron to a fully connected layer</a:t>
            </a:r>
          </a:p>
        </p:txBody>
      </p:sp>
      <p:sp>
        <p:nvSpPr>
          <p:cNvPr id="3" name="Slide Number Placeholder 2">
            <a:extLst>
              <a:ext uri="{FF2B5EF4-FFF2-40B4-BE49-F238E27FC236}">
                <a16:creationId xmlns:a16="http://schemas.microsoft.com/office/drawing/2014/main" id="{7D91BFEA-F101-4A10-9C06-5A25C1F2A456}"/>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7" name="Picture 6">
            <a:extLst>
              <a:ext uri="{FF2B5EF4-FFF2-40B4-BE49-F238E27FC236}">
                <a16:creationId xmlns:a16="http://schemas.microsoft.com/office/drawing/2014/main" id="{AB9EB1E8-E670-41B7-8915-9A197505670F}"/>
              </a:ext>
            </a:extLst>
          </p:cNvPr>
          <p:cNvPicPr>
            <a:picLocks noChangeAspect="1"/>
          </p:cNvPicPr>
          <p:nvPr/>
        </p:nvPicPr>
        <p:blipFill rotWithShape="1">
          <a:blip r:embed="rId2"/>
          <a:srcRect l="5495" t="1900"/>
          <a:stretch/>
        </p:blipFill>
        <p:spPr>
          <a:xfrm>
            <a:off x="6096000" y="2158409"/>
            <a:ext cx="6096000" cy="3447604"/>
          </a:xfrm>
          <a:prstGeom prst="rect">
            <a:avLst/>
          </a:prstGeom>
        </p:spPr>
      </p:pic>
      <p:sp>
        <p:nvSpPr>
          <p:cNvPr id="9" name="TextBox 8">
            <a:extLst>
              <a:ext uri="{FF2B5EF4-FFF2-40B4-BE49-F238E27FC236}">
                <a16:creationId xmlns:a16="http://schemas.microsoft.com/office/drawing/2014/main" id="{8152C735-65F5-4571-9C5C-E9BBBFFE2CD0}"/>
              </a:ext>
            </a:extLst>
          </p:cNvPr>
          <p:cNvSpPr txBox="1"/>
          <p:nvPr/>
        </p:nvSpPr>
        <p:spPr>
          <a:xfrm>
            <a:off x="6096001" y="5590170"/>
            <a:ext cx="6096000" cy="553998"/>
          </a:xfrm>
          <a:prstGeom prst="rect">
            <a:avLst/>
          </a:prstGeom>
          <a:noFill/>
        </p:spPr>
        <p:txBody>
          <a:bodyPr wrap="square" rtlCol="0">
            <a:spAutoFit/>
          </a:bodyPr>
          <a:lstStyle/>
          <a:p>
            <a:pPr algn="ctr"/>
            <a:r>
              <a:rPr lang="en-US" sz="3000" dirty="0"/>
              <a:t>2 inputs, 3 outputs</a:t>
            </a:r>
          </a:p>
        </p:txBody>
      </p:sp>
      <p:pic>
        <p:nvPicPr>
          <p:cNvPr id="6" name="Picture 5">
            <a:extLst>
              <a:ext uri="{FF2B5EF4-FFF2-40B4-BE49-F238E27FC236}">
                <a16:creationId xmlns:a16="http://schemas.microsoft.com/office/drawing/2014/main" id="{4B4F6403-C338-4F4A-8712-635E7B06BF45}"/>
              </a:ext>
            </a:extLst>
          </p:cNvPr>
          <p:cNvPicPr>
            <a:picLocks noChangeAspect="1"/>
          </p:cNvPicPr>
          <p:nvPr/>
        </p:nvPicPr>
        <p:blipFill>
          <a:blip r:embed="rId3"/>
          <a:stretch>
            <a:fillRect/>
          </a:stretch>
        </p:blipFill>
        <p:spPr>
          <a:xfrm>
            <a:off x="-3" y="2158409"/>
            <a:ext cx="6178701" cy="1194337"/>
          </a:xfrm>
          <a:prstGeom prst="rect">
            <a:avLst/>
          </a:prstGeom>
        </p:spPr>
      </p:pic>
      <p:cxnSp>
        <p:nvCxnSpPr>
          <p:cNvPr id="11" name="Straight Arrow Connector 10">
            <a:extLst>
              <a:ext uri="{FF2B5EF4-FFF2-40B4-BE49-F238E27FC236}">
                <a16:creationId xmlns:a16="http://schemas.microsoft.com/office/drawing/2014/main" id="{EC71E1CB-D9C3-4A74-94CF-BC9B0DC5F227}"/>
              </a:ext>
            </a:extLst>
          </p:cNvPr>
          <p:cNvCxnSpPr>
            <a:cxnSpLocks/>
          </p:cNvCxnSpPr>
          <p:nvPr/>
        </p:nvCxnSpPr>
        <p:spPr>
          <a:xfrm flipV="1">
            <a:off x="1382233" y="3429000"/>
            <a:ext cx="499730" cy="6751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E36C5E-733D-4586-B26E-0C689DD3AD45}"/>
              </a:ext>
            </a:extLst>
          </p:cNvPr>
          <p:cNvCxnSpPr>
            <a:cxnSpLocks/>
          </p:cNvCxnSpPr>
          <p:nvPr/>
        </p:nvCxnSpPr>
        <p:spPr>
          <a:xfrm flipV="1">
            <a:off x="3753293" y="3450715"/>
            <a:ext cx="682257" cy="1876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97A2C3-684D-4738-A2D3-15A20B92B9B7}"/>
              </a:ext>
            </a:extLst>
          </p:cNvPr>
          <p:cNvCxnSpPr>
            <a:cxnSpLocks/>
          </p:cNvCxnSpPr>
          <p:nvPr/>
        </p:nvCxnSpPr>
        <p:spPr>
          <a:xfrm flipV="1">
            <a:off x="5684877" y="3450715"/>
            <a:ext cx="0" cy="26442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5AE885-C14B-4F51-85A8-C3460D8A0816}"/>
              </a:ext>
            </a:extLst>
          </p:cNvPr>
          <p:cNvSpPr txBox="1"/>
          <p:nvPr/>
        </p:nvSpPr>
        <p:spPr>
          <a:xfrm>
            <a:off x="-2" y="4104167"/>
            <a:ext cx="2286002" cy="553998"/>
          </a:xfrm>
          <a:prstGeom prst="rect">
            <a:avLst/>
          </a:prstGeom>
          <a:noFill/>
        </p:spPr>
        <p:txBody>
          <a:bodyPr wrap="square" rtlCol="0">
            <a:spAutoFit/>
          </a:bodyPr>
          <a:lstStyle/>
          <a:p>
            <a:pPr algn="ctr"/>
            <a:r>
              <a:rPr lang="en-US" sz="3000" dirty="0"/>
              <a:t>Input Vector</a:t>
            </a:r>
          </a:p>
        </p:txBody>
      </p:sp>
      <p:sp>
        <p:nvSpPr>
          <p:cNvPr id="19" name="TextBox 18">
            <a:extLst>
              <a:ext uri="{FF2B5EF4-FFF2-40B4-BE49-F238E27FC236}">
                <a16:creationId xmlns:a16="http://schemas.microsoft.com/office/drawing/2014/main" id="{AFCBE918-D3C5-4B91-AA3C-A0A8AE12FE31}"/>
              </a:ext>
            </a:extLst>
          </p:cNvPr>
          <p:cNvSpPr txBox="1"/>
          <p:nvPr/>
        </p:nvSpPr>
        <p:spPr>
          <a:xfrm>
            <a:off x="2543839" y="5329014"/>
            <a:ext cx="2418908" cy="553998"/>
          </a:xfrm>
          <a:prstGeom prst="rect">
            <a:avLst/>
          </a:prstGeom>
          <a:noFill/>
        </p:spPr>
        <p:txBody>
          <a:bodyPr wrap="square" rtlCol="0">
            <a:spAutoFit/>
          </a:bodyPr>
          <a:lstStyle/>
          <a:p>
            <a:pPr algn="ctr"/>
            <a:r>
              <a:rPr lang="en-US" sz="3000" dirty="0"/>
              <a:t>Weight Matrix</a:t>
            </a:r>
          </a:p>
        </p:txBody>
      </p:sp>
      <p:sp>
        <p:nvSpPr>
          <p:cNvPr id="20" name="TextBox 19">
            <a:extLst>
              <a:ext uri="{FF2B5EF4-FFF2-40B4-BE49-F238E27FC236}">
                <a16:creationId xmlns:a16="http://schemas.microsoft.com/office/drawing/2014/main" id="{08FAEDA1-C167-4C1A-8871-8E618E1808B2}"/>
              </a:ext>
            </a:extLst>
          </p:cNvPr>
          <p:cNvSpPr txBox="1"/>
          <p:nvPr/>
        </p:nvSpPr>
        <p:spPr>
          <a:xfrm>
            <a:off x="3535327" y="6094937"/>
            <a:ext cx="3958852" cy="553998"/>
          </a:xfrm>
          <a:prstGeom prst="rect">
            <a:avLst/>
          </a:prstGeom>
          <a:noFill/>
        </p:spPr>
        <p:txBody>
          <a:bodyPr wrap="square" rtlCol="0">
            <a:spAutoFit/>
          </a:bodyPr>
          <a:lstStyle/>
          <a:p>
            <a:pPr algn="ctr"/>
            <a:r>
              <a:rPr lang="en-US" sz="3000" dirty="0"/>
              <a:t>Bias Vector (Intercept)</a:t>
            </a:r>
          </a:p>
        </p:txBody>
      </p:sp>
      <p:cxnSp>
        <p:nvCxnSpPr>
          <p:cNvPr id="23" name="Straight Arrow Connector 22">
            <a:extLst>
              <a:ext uri="{FF2B5EF4-FFF2-40B4-BE49-F238E27FC236}">
                <a16:creationId xmlns:a16="http://schemas.microsoft.com/office/drawing/2014/main" id="{A49FAC13-EA3A-4CDB-866F-F3442232D75C}"/>
              </a:ext>
            </a:extLst>
          </p:cNvPr>
          <p:cNvCxnSpPr>
            <a:cxnSpLocks/>
          </p:cNvCxnSpPr>
          <p:nvPr/>
        </p:nvCxnSpPr>
        <p:spPr>
          <a:xfrm flipV="1">
            <a:off x="1567416" y="3450716"/>
            <a:ext cx="1629440" cy="2003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57BDE4-BC41-42AF-9F05-E3BA9A0885F2}"/>
              </a:ext>
            </a:extLst>
          </p:cNvPr>
          <p:cNvSpPr txBox="1"/>
          <p:nvPr/>
        </p:nvSpPr>
        <p:spPr>
          <a:xfrm>
            <a:off x="-1" y="5470171"/>
            <a:ext cx="2394095" cy="1015663"/>
          </a:xfrm>
          <a:prstGeom prst="rect">
            <a:avLst/>
          </a:prstGeom>
          <a:noFill/>
        </p:spPr>
        <p:txBody>
          <a:bodyPr wrap="square" rtlCol="0">
            <a:spAutoFit/>
          </a:bodyPr>
          <a:lstStyle/>
          <a:p>
            <a:pPr algn="ctr"/>
            <a:r>
              <a:rPr lang="en-US" sz="3000" dirty="0"/>
              <a:t>Activation Function</a:t>
            </a:r>
          </a:p>
        </p:txBody>
      </p:sp>
    </p:spTree>
    <p:extLst>
      <p:ext uri="{BB962C8B-B14F-4D97-AF65-F5344CB8AC3E}">
        <p14:creationId xmlns:p14="http://schemas.microsoft.com/office/powerpoint/2010/main" val="22764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30-45: Unsupervised Learning to Elucidate Environmental Complexity</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3" name="TextBox 2">
            <a:extLst>
              <a:ext uri="{FF2B5EF4-FFF2-40B4-BE49-F238E27FC236}">
                <a16:creationId xmlns:a16="http://schemas.microsoft.com/office/drawing/2014/main" id="{20A006BF-141F-4DE5-8738-C5C15E4ECA8C}"/>
              </a:ext>
            </a:extLst>
          </p:cNvPr>
          <p:cNvSpPr txBox="1"/>
          <p:nvPr/>
        </p:nvSpPr>
        <p:spPr>
          <a:xfrm>
            <a:off x="0" y="3157870"/>
            <a:ext cx="12192000" cy="3477875"/>
          </a:xfrm>
          <a:prstGeom prst="rect">
            <a:avLst/>
          </a:prstGeom>
          <a:noFill/>
        </p:spPr>
        <p:txBody>
          <a:bodyPr wrap="square" rtlCol="0">
            <a:spAutoFit/>
          </a:bodyPr>
          <a:lstStyle/>
          <a:p>
            <a:pPr marL="457200" indent="-457200" algn="l">
              <a:buFont typeface="+mj-lt"/>
              <a:buAutoNum type="arabicPeriod"/>
            </a:pPr>
            <a:r>
              <a:rPr lang="en-US" sz="2000" dirty="0"/>
              <a:t>What are the main challenges that this paper seeks to address? For which of these challenge(s) is unsupervised machine learning particularly appropriate?</a:t>
            </a:r>
          </a:p>
          <a:p>
            <a:pPr marL="457200" indent="-457200" algn="l">
              <a:buFont typeface="+mj-lt"/>
              <a:buAutoNum type="arabicPeriod"/>
            </a:pPr>
            <a:r>
              <a:rPr lang="en-US" sz="2000" dirty="0"/>
              <a:t>What are the dimensionality reduction steps of THOR? (you may refer to Figure 1A)</a:t>
            </a:r>
          </a:p>
          <a:p>
            <a:pPr marL="457200" indent="-457200" algn="l">
              <a:buFont typeface="+mj-lt"/>
              <a:buAutoNum type="arabicPeriod"/>
            </a:pPr>
            <a:r>
              <a:rPr lang="en-US" sz="2000" dirty="0"/>
              <a:t>Define "dynamical regime". Choose *one* of the discussed dynamical regimes (listed in the caption of Figure 2) and explain it in simple terms. In the present climate, which region(s) does this dynamical regime dominate? (you may refer to Figure 2)</a:t>
            </a:r>
          </a:p>
          <a:p>
            <a:pPr marL="457200" indent="-457200" algn="l">
              <a:buFont typeface="+mj-lt"/>
              <a:buAutoNum type="arabicPeriod"/>
            </a:pPr>
            <a:r>
              <a:rPr lang="en-US" sz="2000" dirty="0"/>
              <a:t>Why is the barotropic vorticity budget useful and which of its component(s) help predict that a given location is dominated by a given dynamical regime? (you may refer to "The source of predictive skill" &amp; Figure 2d)</a:t>
            </a:r>
          </a:p>
          <a:p>
            <a:pPr marL="457200" indent="-457200" algn="l">
              <a:buFont typeface="+mj-lt"/>
              <a:buAutoNum type="arabicPeriod"/>
            </a:pPr>
            <a:r>
              <a:rPr lang="en-US" sz="2000" dirty="0"/>
              <a:t>How is this dynamical regime expected to change in response to an increase in the atmospheric carbon dioxide concentration? Using both sections 2.4 and 3, can you explain why? (You may refer to "Interpreting Physical Regimes in a Climate Model" &amp; Figure 6)</a:t>
            </a:r>
          </a:p>
        </p:txBody>
      </p:sp>
    </p:spTree>
    <p:extLst>
      <p:ext uri="{BB962C8B-B14F-4D97-AF65-F5344CB8AC3E}">
        <p14:creationId xmlns:p14="http://schemas.microsoft.com/office/powerpoint/2010/main" val="2762248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lstStyle/>
          <a:p>
            <a:r>
              <a:rPr lang="en-US" dirty="0"/>
              <a:t>From fully connected layer to Multilayer Perceptron</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spTree>
    <p:extLst>
      <p:ext uri="{BB962C8B-B14F-4D97-AF65-F5344CB8AC3E}">
        <p14:creationId xmlns:p14="http://schemas.microsoft.com/office/powerpoint/2010/main" val="429190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709148"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cxnSp>
        <p:nvCxnSpPr>
          <p:cNvPr id="11" name="Straight Arrow Connector 10">
            <a:extLst>
              <a:ext uri="{FF2B5EF4-FFF2-40B4-BE49-F238E27FC236}">
                <a16:creationId xmlns:a16="http://schemas.microsoft.com/office/drawing/2014/main" id="{B8B0B4D8-B599-4E7B-8BB2-E5E31B7BCA0A}"/>
              </a:ext>
            </a:extLst>
          </p:cNvPr>
          <p:cNvCxnSpPr>
            <a:cxnSpLocks/>
          </p:cNvCxnSpPr>
          <p:nvPr/>
        </p:nvCxnSpPr>
        <p:spPr>
          <a:xfrm flipV="1">
            <a:off x="86551" y="2233916"/>
            <a:ext cx="0" cy="44331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BF5433-2F7D-4BA6-B16B-26D226D523A7}"/>
              </a:ext>
            </a:extLst>
          </p:cNvPr>
          <p:cNvSpPr txBox="1"/>
          <p:nvPr/>
        </p:nvSpPr>
        <p:spPr>
          <a:xfrm>
            <a:off x="86550" y="2268636"/>
            <a:ext cx="1614927" cy="1015663"/>
          </a:xfrm>
          <a:prstGeom prst="rect">
            <a:avLst/>
          </a:prstGeom>
          <a:noFill/>
        </p:spPr>
        <p:txBody>
          <a:bodyPr wrap="square" rtlCol="0">
            <a:spAutoFit/>
          </a:bodyPr>
          <a:lstStyle/>
          <a:p>
            <a:pPr algn="l"/>
            <a:r>
              <a:rPr lang="en-US" sz="2000" dirty="0">
                <a:solidFill>
                  <a:schemeClr val="bg1"/>
                </a:solidFill>
              </a:rPr>
              <a:t>Feedforward neural network</a:t>
            </a:r>
          </a:p>
        </p:txBody>
      </p:sp>
    </p:spTree>
    <p:extLst>
      <p:ext uri="{BB962C8B-B14F-4D97-AF65-F5344CB8AC3E}">
        <p14:creationId xmlns:p14="http://schemas.microsoft.com/office/powerpoint/2010/main" val="205079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sp>
        <p:nvSpPr>
          <p:cNvPr id="2" name="TextBox 1">
            <a:extLst>
              <a:ext uri="{FF2B5EF4-FFF2-40B4-BE49-F238E27FC236}">
                <a16:creationId xmlns:a16="http://schemas.microsoft.com/office/drawing/2014/main" id="{9CB82234-B4D6-4869-BEBF-1A7ABFFAC121}"/>
              </a:ext>
            </a:extLst>
          </p:cNvPr>
          <p:cNvSpPr txBox="1"/>
          <p:nvPr/>
        </p:nvSpPr>
        <p:spPr>
          <a:xfrm>
            <a:off x="0" y="2062716"/>
            <a:ext cx="12192000" cy="3323987"/>
          </a:xfrm>
          <a:prstGeom prst="rect">
            <a:avLst/>
          </a:prstGeom>
          <a:noFill/>
        </p:spPr>
        <p:txBody>
          <a:bodyPr wrap="square" rtlCol="0">
            <a:spAutoFit/>
          </a:bodyPr>
          <a:lstStyle/>
          <a:p>
            <a:pPr algn="l"/>
            <a:r>
              <a:rPr lang="en-US" sz="3000" u="sng" dirty="0"/>
              <a:t>Universal Approximation Theorem</a:t>
            </a:r>
            <a:r>
              <a:rPr lang="en-US" sz="3000" dirty="0"/>
              <a:t>:</a:t>
            </a:r>
            <a:br>
              <a:rPr lang="en-US" sz="3000" dirty="0"/>
            </a:br>
            <a:r>
              <a:rPr lang="en-US" sz="3000" dirty="0"/>
              <a:t>By making an artificial neural network wide enough (large W)</a:t>
            </a:r>
            <a:br>
              <a:rPr lang="en-US" sz="3000" dirty="0"/>
            </a:br>
            <a:r>
              <a:rPr lang="en-US" sz="3000" dirty="0"/>
              <a:t>or by making an artificial neural network deep enough (many </a:t>
            </a:r>
            <a:r>
              <a:rPr lang="el-GR" sz="3000" dirty="0">
                <a:latin typeface="Times New Roman" panose="02020603050405020304" pitchFamily="18" charset="0"/>
                <a:cs typeface="Times New Roman" panose="02020603050405020304" pitchFamily="18" charset="0"/>
              </a:rPr>
              <a:t>ϕ</a:t>
            </a:r>
            <a:r>
              <a:rPr lang="en-US" sz="3000" dirty="0">
                <a:cs typeface="Times New Roman" panose="02020603050405020304" pitchFamily="18" charset="0"/>
              </a:rPr>
              <a:t>)</a:t>
            </a:r>
            <a:br>
              <a:rPr lang="en-US" sz="3000" dirty="0">
                <a:cs typeface="Times New Roman" panose="02020603050405020304" pitchFamily="18" charset="0"/>
              </a:rPr>
            </a:br>
            <a:br>
              <a:rPr lang="en-US" sz="3000" dirty="0">
                <a:cs typeface="Times New Roman" panose="02020603050405020304" pitchFamily="18" charset="0"/>
              </a:rPr>
            </a:br>
            <a:r>
              <a:rPr lang="en-US" sz="3000" b="1" dirty="0">
                <a:cs typeface="Times New Roman" panose="02020603050405020304" pitchFamily="18" charset="0"/>
              </a:rPr>
              <a:t>A neural network can represent any continuous functions</a:t>
            </a:r>
          </a:p>
          <a:p>
            <a:pPr algn="l"/>
            <a:endParaRPr lang="en-US" sz="3000" b="1" dirty="0">
              <a:cs typeface="Times New Roman" panose="02020603050405020304" pitchFamily="18" charset="0"/>
            </a:endParaRPr>
          </a:p>
          <a:p>
            <a:pPr algn="l"/>
            <a:r>
              <a:rPr lang="en-US" sz="3000" dirty="0"/>
              <a:t> </a:t>
            </a:r>
          </a:p>
        </p:txBody>
      </p:sp>
      <p:sp>
        <p:nvSpPr>
          <p:cNvPr id="4" name="TextBox 3">
            <a:extLst>
              <a:ext uri="{FF2B5EF4-FFF2-40B4-BE49-F238E27FC236}">
                <a16:creationId xmlns:a16="http://schemas.microsoft.com/office/drawing/2014/main" id="{3C60CC8F-84C8-4BF6-AA76-31775A9F15F3}"/>
              </a:ext>
            </a:extLst>
          </p:cNvPr>
          <p:cNvSpPr txBox="1"/>
          <p:nvPr/>
        </p:nvSpPr>
        <p:spPr>
          <a:xfrm>
            <a:off x="5220586" y="6485866"/>
            <a:ext cx="6971414" cy="369332"/>
          </a:xfrm>
          <a:prstGeom prst="rect">
            <a:avLst/>
          </a:prstGeom>
          <a:noFill/>
        </p:spPr>
        <p:txBody>
          <a:bodyPr wrap="square" rtlCol="0">
            <a:spAutoFit/>
          </a:bodyPr>
          <a:lstStyle/>
          <a:p>
            <a:pPr algn="l"/>
            <a:r>
              <a:rPr lang="en-US" i="1" u="sng" dirty="0"/>
              <a:t>Source</a:t>
            </a:r>
            <a:r>
              <a:rPr lang="en-US" i="1" dirty="0"/>
              <a:t>: </a:t>
            </a:r>
            <a:r>
              <a:rPr lang="en-US" i="1" dirty="0" err="1"/>
              <a:t>Cybenko</a:t>
            </a:r>
            <a:r>
              <a:rPr lang="en-US" i="1" dirty="0"/>
              <a:t> &amp; </a:t>
            </a:r>
            <a:r>
              <a:rPr lang="en-US" i="1" dirty="0" err="1"/>
              <a:t>Hornik</a:t>
            </a:r>
            <a:r>
              <a:rPr lang="en-US" i="1" dirty="0"/>
              <a:t> (1989), </a:t>
            </a:r>
            <a:r>
              <a:rPr lang="en-US" i="1" dirty="0" err="1"/>
              <a:t>Leshno</a:t>
            </a:r>
            <a:r>
              <a:rPr lang="en-US" i="1" dirty="0"/>
              <a:t> et al. (1993), Zhou et al. (2017)</a:t>
            </a:r>
          </a:p>
        </p:txBody>
      </p:sp>
    </p:spTree>
    <p:extLst>
      <p:ext uri="{BB962C8B-B14F-4D97-AF65-F5344CB8AC3E}">
        <p14:creationId xmlns:p14="http://schemas.microsoft.com/office/powerpoint/2010/main" val="219974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sp>
        <p:nvSpPr>
          <p:cNvPr id="2" name="TextBox 1">
            <a:extLst>
              <a:ext uri="{FF2B5EF4-FFF2-40B4-BE49-F238E27FC236}">
                <a16:creationId xmlns:a16="http://schemas.microsoft.com/office/drawing/2014/main" id="{9CB82234-B4D6-4869-BEBF-1A7ABFFAC121}"/>
              </a:ext>
            </a:extLst>
          </p:cNvPr>
          <p:cNvSpPr txBox="1"/>
          <p:nvPr/>
        </p:nvSpPr>
        <p:spPr>
          <a:xfrm>
            <a:off x="0" y="2062716"/>
            <a:ext cx="12192000" cy="4247317"/>
          </a:xfrm>
          <a:prstGeom prst="rect">
            <a:avLst/>
          </a:prstGeom>
          <a:noFill/>
        </p:spPr>
        <p:txBody>
          <a:bodyPr wrap="square" rtlCol="0">
            <a:spAutoFit/>
          </a:bodyPr>
          <a:lstStyle/>
          <a:p>
            <a:pPr algn="l"/>
            <a:r>
              <a:rPr lang="en-US" sz="3000" u="sng" dirty="0"/>
              <a:t>Universal Approximation Theorem</a:t>
            </a:r>
            <a:r>
              <a:rPr lang="en-US" sz="3000" dirty="0"/>
              <a:t>:</a:t>
            </a:r>
            <a:br>
              <a:rPr lang="en-US" sz="3000" dirty="0"/>
            </a:br>
            <a:r>
              <a:rPr lang="en-US" sz="3000" dirty="0"/>
              <a:t>By making an artificial neural network wide enough (large W)</a:t>
            </a:r>
            <a:br>
              <a:rPr lang="en-US" sz="3000" dirty="0"/>
            </a:br>
            <a:r>
              <a:rPr lang="en-US" sz="3000" dirty="0"/>
              <a:t>or by making an artificial neural network deep enough (many </a:t>
            </a:r>
            <a:r>
              <a:rPr lang="el-GR" sz="3000" dirty="0">
                <a:latin typeface="Times New Roman" panose="02020603050405020304" pitchFamily="18" charset="0"/>
                <a:cs typeface="Times New Roman" panose="02020603050405020304" pitchFamily="18" charset="0"/>
              </a:rPr>
              <a:t>ϕ</a:t>
            </a:r>
            <a:r>
              <a:rPr lang="en-US" sz="3000" dirty="0">
                <a:cs typeface="Times New Roman" panose="02020603050405020304" pitchFamily="18" charset="0"/>
              </a:rPr>
              <a:t>)</a:t>
            </a:r>
            <a:br>
              <a:rPr lang="en-US" sz="3000" dirty="0">
                <a:cs typeface="Times New Roman" panose="02020603050405020304" pitchFamily="18" charset="0"/>
              </a:rPr>
            </a:br>
            <a:br>
              <a:rPr lang="en-US" sz="3000" dirty="0">
                <a:cs typeface="Times New Roman" panose="02020603050405020304" pitchFamily="18" charset="0"/>
              </a:rPr>
            </a:br>
            <a:r>
              <a:rPr lang="en-US" sz="3000" b="1" dirty="0">
                <a:cs typeface="Times New Roman" panose="02020603050405020304" pitchFamily="18" charset="0"/>
              </a:rPr>
              <a:t>A neural network can represent any continuous functions</a:t>
            </a:r>
          </a:p>
          <a:p>
            <a:pPr algn="l"/>
            <a:endParaRPr lang="en-US" sz="3000" b="1" dirty="0">
              <a:cs typeface="Times New Roman" panose="02020603050405020304" pitchFamily="18" charset="0"/>
            </a:endParaRPr>
          </a:p>
          <a:p>
            <a:pPr algn="l"/>
            <a:r>
              <a:rPr lang="en-US" sz="3000" b="1" dirty="0">
                <a:cs typeface="Times New Roman" panose="02020603050405020304" pitchFamily="18" charset="0"/>
              </a:rPr>
              <a:t>and even any nonlinear continuous operator</a:t>
            </a:r>
          </a:p>
          <a:p>
            <a:pPr algn="l"/>
            <a:endParaRPr lang="en-US" sz="3000" b="1" dirty="0">
              <a:cs typeface="Times New Roman" panose="02020603050405020304" pitchFamily="18" charset="0"/>
            </a:endParaRPr>
          </a:p>
          <a:p>
            <a:pPr algn="l"/>
            <a:r>
              <a:rPr lang="en-US" sz="3000" dirty="0"/>
              <a:t> </a:t>
            </a:r>
          </a:p>
        </p:txBody>
      </p:sp>
      <p:pic>
        <p:nvPicPr>
          <p:cNvPr id="5" name="Picture 4">
            <a:extLst>
              <a:ext uri="{FF2B5EF4-FFF2-40B4-BE49-F238E27FC236}">
                <a16:creationId xmlns:a16="http://schemas.microsoft.com/office/drawing/2014/main" id="{AAFDB2A0-7881-442D-A404-ABAD41C4FF7C}"/>
              </a:ext>
            </a:extLst>
          </p:cNvPr>
          <p:cNvPicPr>
            <a:picLocks noChangeAspect="1"/>
          </p:cNvPicPr>
          <p:nvPr/>
        </p:nvPicPr>
        <p:blipFill>
          <a:blip r:embed="rId4"/>
          <a:stretch>
            <a:fillRect/>
          </a:stretch>
        </p:blipFill>
        <p:spPr>
          <a:xfrm>
            <a:off x="0" y="5356277"/>
            <a:ext cx="7829550" cy="1038225"/>
          </a:xfrm>
          <a:prstGeom prst="rect">
            <a:avLst/>
          </a:prstGeom>
        </p:spPr>
      </p:pic>
      <p:sp>
        <p:nvSpPr>
          <p:cNvPr id="6" name="TextBox 5">
            <a:extLst>
              <a:ext uri="{FF2B5EF4-FFF2-40B4-BE49-F238E27FC236}">
                <a16:creationId xmlns:a16="http://schemas.microsoft.com/office/drawing/2014/main" id="{44EA8EA7-6E6D-47F9-B07C-7AE4839D5939}"/>
              </a:ext>
            </a:extLst>
          </p:cNvPr>
          <p:cNvSpPr txBox="1"/>
          <p:nvPr/>
        </p:nvSpPr>
        <p:spPr>
          <a:xfrm>
            <a:off x="7549116" y="6479566"/>
            <a:ext cx="4642884" cy="369332"/>
          </a:xfrm>
          <a:prstGeom prst="rect">
            <a:avLst/>
          </a:prstGeom>
          <a:noFill/>
        </p:spPr>
        <p:txBody>
          <a:bodyPr wrap="square" rtlCol="0">
            <a:spAutoFit/>
          </a:bodyPr>
          <a:lstStyle/>
          <a:p>
            <a:pPr algn="r"/>
            <a:r>
              <a:rPr lang="en-US" i="1" u="sng" dirty="0"/>
              <a:t>Source</a:t>
            </a:r>
            <a:r>
              <a:rPr lang="en-US" i="1" dirty="0"/>
              <a:t>: Lu et al. (2021)</a:t>
            </a:r>
          </a:p>
        </p:txBody>
      </p:sp>
    </p:spTree>
    <p:extLst>
      <p:ext uri="{BB962C8B-B14F-4D97-AF65-F5344CB8AC3E}">
        <p14:creationId xmlns:p14="http://schemas.microsoft.com/office/powerpoint/2010/main" val="3588875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grpSp>
        <p:nvGrpSpPr>
          <p:cNvPr id="9" name="Group 8">
            <a:extLst>
              <a:ext uri="{FF2B5EF4-FFF2-40B4-BE49-F238E27FC236}">
                <a16:creationId xmlns:a16="http://schemas.microsoft.com/office/drawing/2014/main" id="{3158AEC7-CF90-4F2E-8A34-8ED6212439A4}"/>
              </a:ext>
            </a:extLst>
          </p:cNvPr>
          <p:cNvGrpSpPr/>
          <p:nvPr/>
        </p:nvGrpSpPr>
        <p:grpSpPr>
          <a:xfrm>
            <a:off x="6319777" y="1956391"/>
            <a:ext cx="902824" cy="1733643"/>
            <a:chOff x="6319777" y="1956391"/>
            <a:chExt cx="902824" cy="1733643"/>
          </a:xfrm>
        </p:grpSpPr>
        <p:cxnSp>
          <p:nvCxnSpPr>
            <p:cNvPr id="7" name="Straight Arrow Connector 6">
              <a:extLst>
                <a:ext uri="{FF2B5EF4-FFF2-40B4-BE49-F238E27FC236}">
                  <a16:creationId xmlns:a16="http://schemas.microsoft.com/office/drawing/2014/main" id="{8AF10BFA-FB92-4C27-8244-B728E9175226}"/>
                </a:ext>
              </a:extLst>
            </p:cNvPr>
            <p:cNvCxnSpPr/>
            <p:nvPr/>
          </p:nvCxnSpPr>
          <p:spPr>
            <a:xfrm flipV="1">
              <a:off x="6794205"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9A3341-82F4-4CFD-A6D8-A621018FF556}"/>
                </a:ext>
              </a:extLst>
            </p:cNvPr>
            <p:cNvSpPr txBox="1"/>
            <p:nvPr/>
          </p:nvSpPr>
          <p:spPr>
            <a:xfrm>
              <a:off x="6319777" y="2828260"/>
              <a:ext cx="902824" cy="861774"/>
            </a:xfrm>
            <a:prstGeom prst="rect">
              <a:avLst/>
            </a:prstGeom>
            <a:noFill/>
          </p:spPr>
          <p:txBody>
            <a:bodyPr wrap="square" rtlCol="0">
              <a:spAutoFit/>
            </a:bodyPr>
            <a:lstStyle/>
            <a:p>
              <a:pPr algn="ctr"/>
              <a:r>
                <a:rPr lang="en-US" sz="5000" dirty="0"/>
                <a:t>?</a:t>
              </a:r>
            </a:p>
          </p:txBody>
        </p:sp>
      </p:grpSp>
      <p:sp>
        <p:nvSpPr>
          <p:cNvPr id="10" name="TextBox 9">
            <a:extLst>
              <a:ext uri="{FF2B5EF4-FFF2-40B4-BE49-F238E27FC236}">
                <a16:creationId xmlns:a16="http://schemas.microsoft.com/office/drawing/2014/main" id="{FE8C6955-68CF-41AC-BE21-7DC60B2E9008}"/>
              </a:ext>
            </a:extLst>
          </p:cNvPr>
          <p:cNvSpPr txBox="1"/>
          <p:nvPr/>
        </p:nvSpPr>
        <p:spPr>
          <a:xfrm>
            <a:off x="3404886" y="2828260"/>
            <a:ext cx="902824" cy="861774"/>
          </a:xfrm>
          <a:prstGeom prst="rect">
            <a:avLst/>
          </a:prstGeom>
          <a:noFill/>
        </p:spPr>
        <p:txBody>
          <a:bodyPr wrap="square" rtlCol="0">
            <a:spAutoFit/>
          </a:bodyPr>
          <a:lstStyle/>
          <a:p>
            <a:pPr algn="ctr"/>
            <a:r>
              <a:rPr lang="en-US" sz="5000" dirty="0"/>
              <a:t>?</a:t>
            </a:r>
          </a:p>
        </p:txBody>
      </p:sp>
      <p:cxnSp>
        <p:nvCxnSpPr>
          <p:cNvPr id="11" name="Straight Arrow Connector 10">
            <a:extLst>
              <a:ext uri="{FF2B5EF4-FFF2-40B4-BE49-F238E27FC236}">
                <a16:creationId xmlns:a16="http://schemas.microsoft.com/office/drawing/2014/main" id="{2CC569C2-A480-4107-85E5-5E6C25342B66}"/>
              </a:ext>
            </a:extLst>
          </p:cNvPr>
          <p:cNvCxnSpPr/>
          <p:nvPr/>
        </p:nvCxnSpPr>
        <p:spPr>
          <a:xfrm flipV="1">
            <a:off x="3844590"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87F9FCE-A22A-46EC-ADF1-3141B8FBD5B0}"/>
              </a:ext>
            </a:extLst>
          </p:cNvPr>
          <p:cNvGrpSpPr/>
          <p:nvPr/>
        </p:nvGrpSpPr>
        <p:grpSpPr>
          <a:xfrm>
            <a:off x="9234668" y="1956391"/>
            <a:ext cx="902824" cy="1733643"/>
            <a:chOff x="6319777" y="1956391"/>
            <a:chExt cx="902824" cy="1733643"/>
          </a:xfrm>
        </p:grpSpPr>
        <p:cxnSp>
          <p:nvCxnSpPr>
            <p:cNvPr id="14" name="Straight Arrow Connector 13">
              <a:extLst>
                <a:ext uri="{FF2B5EF4-FFF2-40B4-BE49-F238E27FC236}">
                  <a16:creationId xmlns:a16="http://schemas.microsoft.com/office/drawing/2014/main" id="{A2514647-F3AA-4833-81AD-A64E3872D211}"/>
                </a:ext>
              </a:extLst>
            </p:cNvPr>
            <p:cNvCxnSpPr/>
            <p:nvPr/>
          </p:nvCxnSpPr>
          <p:spPr>
            <a:xfrm flipV="1">
              <a:off x="6794205"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5ABB9F-500B-4BDB-A52C-4DB27B60FC53}"/>
                </a:ext>
              </a:extLst>
            </p:cNvPr>
            <p:cNvSpPr txBox="1"/>
            <p:nvPr/>
          </p:nvSpPr>
          <p:spPr>
            <a:xfrm>
              <a:off x="6319777" y="2828260"/>
              <a:ext cx="902824" cy="861774"/>
            </a:xfrm>
            <a:prstGeom prst="rect">
              <a:avLst/>
            </a:prstGeom>
            <a:noFill/>
          </p:spPr>
          <p:txBody>
            <a:bodyPr wrap="square" rtlCol="0">
              <a:spAutoFit/>
            </a:bodyPr>
            <a:lstStyle/>
            <a:p>
              <a:pPr algn="ctr"/>
              <a:r>
                <a:rPr lang="en-US" sz="5000" dirty="0"/>
                <a:t>?</a:t>
              </a:r>
            </a:p>
          </p:txBody>
        </p:sp>
      </p:grpSp>
      <p:grpSp>
        <p:nvGrpSpPr>
          <p:cNvPr id="16" name="Group 15">
            <a:extLst>
              <a:ext uri="{FF2B5EF4-FFF2-40B4-BE49-F238E27FC236}">
                <a16:creationId xmlns:a16="http://schemas.microsoft.com/office/drawing/2014/main" id="{7A80D803-CD89-45C6-BCA8-DD37CC43A94A}"/>
              </a:ext>
            </a:extLst>
          </p:cNvPr>
          <p:cNvGrpSpPr/>
          <p:nvPr/>
        </p:nvGrpSpPr>
        <p:grpSpPr>
          <a:xfrm>
            <a:off x="11084946" y="1956391"/>
            <a:ext cx="902824" cy="1733643"/>
            <a:chOff x="6319777" y="1956391"/>
            <a:chExt cx="902824" cy="1733643"/>
          </a:xfrm>
        </p:grpSpPr>
        <p:cxnSp>
          <p:nvCxnSpPr>
            <p:cNvPr id="17" name="Straight Arrow Connector 16">
              <a:extLst>
                <a:ext uri="{FF2B5EF4-FFF2-40B4-BE49-F238E27FC236}">
                  <a16:creationId xmlns:a16="http://schemas.microsoft.com/office/drawing/2014/main" id="{BF7CBED5-5A57-4AF4-94CB-CFB69A24AEA0}"/>
                </a:ext>
              </a:extLst>
            </p:cNvPr>
            <p:cNvCxnSpPr/>
            <p:nvPr/>
          </p:nvCxnSpPr>
          <p:spPr>
            <a:xfrm flipV="1">
              <a:off x="6794205"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6697454-0D53-470A-BAFC-D072B1DDC4B1}"/>
                </a:ext>
              </a:extLst>
            </p:cNvPr>
            <p:cNvSpPr txBox="1"/>
            <p:nvPr/>
          </p:nvSpPr>
          <p:spPr>
            <a:xfrm>
              <a:off x="6319777" y="2828260"/>
              <a:ext cx="902824" cy="861774"/>
            </a:xfrm>
            <a:prstGeom prst="rect">
              <a:avLst/>
            </a:prstGeom>
            <a:noFill/>
          </p:spPr>
          <p:txBody>
            <a:bodyPr wrap="square" rtlCol="0">
              <a:spAutoFit/>
            </a:bodyPr>
            <a:lstStyle/>
            <a:p>
              <a:pPr algn="ctr"/>
              <a:r>
                <a:rPr lang="en-US" sz="5000" dirty="0"/>
                <a:t>?</a:t>
              </a:r>
            </a:p>
          </p:txBody>
        </p:sp>
      </p:grpSp>
    </p:spTree>
    <p:extLst>
      <p:ext uri="{BB962C8B-B14F-4D97-AF65-F5344CB8AC3E}">
        <p14:creationId xmlns:p14="http://schemas.microsoft.com/office/powerpoint/2010/main" val="1854094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4" name="Picture 3" descr="Diagram&#10;&#10;Description automatically generated">
            <a:extLst>
              <a:ext uri="{FF2B5EF4-FFF2-40B4-BE49-F238E27FC236}">
                <a16:creationId xmlns:a16="http://schemas.microsoft.com/office/drawing/2014/main" id="{1D9936A0-D48C-4ECE-9F17-D6F798D8F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3104" y="1038828"/>
            <a:ext cx="7758896" cy="5819172"/>
          </a:xfrm>
          <a:prstGeom prst="rect">
            <a:avLst/>
          </a:prstGeom>
        </p:spPr>
      </p:pic>
      <p:sp>
        <p:nvSpPr>
          <p:cNvPr id="5" name="TextBox 4">
            <a:extLst>
              <a:ext uri="{FF2B5EF4-FFF2-40B4-BE49-F238E27FC236}">
                <a16:creationId xmlns:a16="http://schemas.microsoft.com/office/drawing/2014/main" id="{387F6CAB-3D53-45F0-ABD0-3C0AB0AA177D}"/>
              </a:ext>
            </a:extLst>
          </p:cNvPr>
          <p:cNvSpPr txBox="1"/>
          <p:nvPr/>
        </p:nvSpPr>
        <p:spPr>
          <a:xfrm>
            <a:off x="0" y="1038828"/>
            <a:ext cx="4907666" cy="332398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Adjusting the weights requires calculating the </a:t>
            </a:r>
            <a:r>
              <a:rPr lang="en-US" sz="3000" b="1" dirty="0"/>
              <a:t>gradient</a:t>
            </a:r>
            <a:r>
              <a:rPr lang="en-US" sz="3000" dirty="0"/>
              <a:t> of the loss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To calculate gradients, neural networks use </a:t>
            </a:r>
            <a:r>
              <a:rPr lang="en-US" sz="3000" b="1" dirty="0"/>
              <a:t>automatic differentiation</a:t>
            </a:r>
          </a:p>
        </p:txBody>
      </p:sp>
      <p:pic>
        <p:nvPicPr>
          <p:cNvPr id="20" name="Picture 19" descr="\documentclass{article}&#10;\usepackage{amsmath,xcolor}&#10;\pagestyle{empty}&#10;\begin{document}&#10;&#10;$&#10;\textcolor{white}{\mathrm{Output}=\mathrm{Top}\left[\mathrm{Hidden}\left(\mathrm{Input}\right)\right]}&#10;$&#10;&#10;\end{document}" title="IguanaTex Bitmap Display">
            <a:extLst>
              <a:ext uri="{FF2B5EF4-FFF2-40B4-BE49-F238E27FC236}">
                <a16:creationId xmlns:a16="http://schemas.microsoft.com/office/drawing/2014/main" id="{C8BECEAF-FC15-4BDF-902F-3FCBA414E1A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381" y="4820041"/>
            <a:ext cx="4568619" cy="345543"/>
          </a:xfrm>
          <a:prstGeom prst="rect">
            <a:avLst/>
          </a:prstGeom>
        </p:spPr>
      </p:pic>
      <p:pic>
        <p:nvPicPr>
          <p:cNvPr id="22" name="Picture 21" descr="\documentclass{article}&#10;\usepackage{amsmath,xcolor}&#10;\pagestyle{empty}&#10;\begin{document}&#10;&#10;$&#10;\textcolor{white}{\frac{d\mathrm{Output}}{d\mathrm{Input}}=\frac{d\mathrm{Top}}{d\mathrm{Hidden}}\frac{d\mathrm{Hidden}}{d\mathrm{Input}}}&#10;$&#10;&#10;\end{document}" title="IguanaTex Bitmap Display">
            <a:extLst>
              <a:ext uri="{FF2B5EF4-FFF2-40B4-BE49-F238E27FC236}">
                <a16:creationId xmlns:a16="http://schemas.microsoft.com/office/drawing/2014/main" id="{50E41249-D702-48B7-A22B-F1D02F682AFC}"/>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0" y="5506966"/>
            <a:ext cx="4572000" cy="612020"/>
          </a:xfrm>
          <a:prstGeom prst="rect">
            <a:avLst/>
          </a:prstGeom>
        </p:spPr>
      </p:pic>
      <p:sp>
        <p:nvSpPr>
          <p:cNvPr id="24" name="TextBox 23">
            <a:extLst>
              <a:ext uri="{FF2B5EF4-FFF2-40B4-BE49-F238E27FC236}">
                <a16:creationId xmlns:a16="http://schemas.microsoft.com/office/drawing/2014/main" id="{EB22C0D6-BCF6-4BE9-ADF9-80CEE9078E87}"/>
              </a:ext>
            </a:extLst>
          </p:cNvPr>
          <p:cNvSpPr txBox="1"/>
          <p:nvPr/>
        </p:nvSpPr>
        <p:spPr>
          <a:xfrm>
            <a:off x="0" y="6309735"/>
            <a:ext cx="4433104" cy="553998"/>
          </a:xfrm>
          <a:prstGeom prst="rect">
            <a:avLst/>
          </a:prstGeom>
          <a:noFill/>
        </p:spPr>
        <p:txBody>
          <a:bodyPr wrap="square" rtlCol="0">
            <a:spAutoFit/>
          </a:bodyPr>
          <a:lstStyle/>
          <a:p>
            <a:pPr algn="ctr"/>
            <a:r>
              <a:rPr lang="en-US" sz="3000" dirty="0"/>
              <a:t>Vanishing (0)/Exploding(∞)</a:t>
            </a:r>
          </a:p>
        </p:txBody>
      </p:sp>
    </p:spTree>
    <p:extLst>
      <p:ext uri="{BB962C8B-B14F-4D97-AF65-F5344CB8AC3E}">
        <p14:creationId xmlns:p14="http://schemas.microsoft.com/office/powerpoint/2010/main" val="28501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26</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p:txBody>
      </p:sp>
      <p:pic>
        <p:nvPicPr>
          <p:cNvPr id="5" name="Picture 4">
            <a:extLst>
              <a:ext uri="{FF2B5EF4-FFF2-40B4-BE49-F238E27FC236}">
                <a16:creationId xmlns:a16="http://schemas.microsoft.com/office/drawing/2014/main" id="{7A97E35A-4291-43D3-BA3F-C3C0147FA385}"/>
              </a:ext>
            </a:extLst>
          </p:cNvPr>
          <p:cNvPicPr>
            <a:picLocks noChangeAspect="1"/>
          </p:cNvPicPr>
          <p:nvPr/>
        </p:nvPicPr>
        <p:blipFill>
          <a:blip r:embed="rId2"/>
          <a:stretch>
            <a:fillRect/>
          </a:stretch>
        </p:blipFill>
        <p:spPr>
          <a:xfrm>
            <a:off x="1600557" y="2692733"/>
            <a:ext cx="8990881" cy="4165267"/>
          </a:xfrm>
          <a:prstGeom prst="rect">
            <a:avLst/>
          </a:prstGeom>
        </p:spPr>
      </p:pic>
    </p:spTree>
    <p:extLst>
      <p:ext uri="{BB962C8B-B14F-4D97-AF65-F5344CB8AC3E}">
        <p14:creationId xmlns:p14="http://schemas.microsoft.com/office/powerpoint/2010/main" val="409897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a:t>
            </a:r>
          </a:p>
        </p:txBody>
      </p:sp>
      <p:pic>
        <p:nvPicPr>
          <p:cNvPr id="7" name="Picture 6">
            <a:extLst>
              <a:ext uri="{FF2B5EF4-FFF2-40B4-BE49-F238E27FC236}">
                <a16:creationId xmlns:a16="http://schemas.microsoft.com/office/drawing/2014/main" id="{2DDA6BFE-ED4F-4999-87CB-06927F035CBA}"/>
              </a:ext>
            </a:extLst>
          </p:cNvPr>
          <p:cNvPicPr>
            <a:picLocks noChangeAspect="1"/>
          </p:cNvPicPr>
          <p:nvPr/>
        </p:nvPicPr>
        <p:blipFill>
          <a:blip r:embed="rId2"/>
          <a:stretch>
            <a:fillRect/>
          </a:stretch>
        </p:blipFill>
        <p:spPr>
          <a:xfrm>
            <a:off x="1648044" y="3638082"/>
            <a:ext cx="8895907" cy="3219918"/>
          </a:xfrm>
          <a:prstGeom prst="rect">
            <a:avLst/>
          </a:prstGeom>
        </p:spPr>
      </p:pic>
    </p:spTree>
    <p:extLst>
      <p:ext uri="{BB962C8B-B14F-4D97-AF65-F5344CB8AC3E}">
        <p14:creationId xmlns:p14="http://schemas.microsoft.com/office/powerpoint/2010/main" val="261420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E2AF-00C6-4E83-9EC4-A0745AE9674C}"/>
              </a:ext>
            </a:extLst>
          </p:cNvPr>
          <p:cNvSpPr>
            <a:spLocks noGrp="1"/>
          </p:cNvSpPr>
          <p:nvPr>
            <p:ph type="title"/>
          </p:nvPr>
        </p:nvSpPr>
        <p:spPr/>
        <p:txBody>
          <a:bodyPr/>
          <a:lstStyle/>
          <a:p>
            <a:r>
              <a:rPr lang="en-US" dirty="0"/>
              <a:t>API = Application Programming Interface</a:t>
            </a:r>
            <a:br>
              <a:rPr lang="en-US" dirty="0"/>
            </a:br>
            <a:r>
              <a:rPr lang="en-US" dirty="0"/>
              <a:t>= Way for computer programs to communicate</a:t>
            </a:r>
          </a:p>
        </p:txBody>
      </p:sp>
      <p:sp>
        <p:nvSpPr>
          <p:cNvPr id="3" name="Slide Number Placeholder 2">
            <a:extLst>
              <a:ext uri="{FF2B5EF4-FFF2-40B4-BE49-F238E27FC236}">
                <a16:creationId xmlns:a16="http://schemas.microsoft.com/office/drawing/2014/main" id="{29281780-87DD-4A03-9297-C8361BC0B5F0}"/>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4" name="Picture 3" descr="Icon&#10;&#10;Description automatically generated">
            <a:extLst>
              <a:ext uri="{FF2B5EF4-FFF2-40B4-BE49-F238E27FC236}">
                <a16:creationId xmlns:a16="http://schemas.microsoft.com/office/drawing/2014/main" id="{A7C2E806-292A-4AAA-98B4-DAB1932E5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947" y="1452237"/>
            <a:ext cx="915958" cy="915958"/>
          </a:xfrm>
          <a:prstGeom prst="rect">
            <a:avLst/>
          </a:prstGeom>
        </p:spPr>
      </p:pic>
      <p:pic>
        <p:nvPicPr>
          <p:cNvPr id="6" name="Picture 5">
            <a:extLst>
              <a:ext uri="{FF2B5EF4-FFF2-40B4-BE49-F238E27FC236}">
                <a16:creationId xmlns:a16="http://schemas.microsoft.com/office/drawing/2014/main" id="{C69C3DE7-ED8F-4E6C-A2E5-80EF918761FE}"/>
              </a:ext>
            </a:extLst>
          </p:cNvPr>
          <p:cNvPicPr>
            <a:picLocks noChangeAspect="1"/>
          </p:cNvPicPr>
          <p:nvPr/>
        </p:nvPicPr>
        <p:blipFill>
          <a:blip r:embed="rId4"/>
          <a:stretch>
            <a:fillRect/>
          </a:stretch>
        </p:blipFill>
        <p:spPr>
          <a:xfrm>
            <a:off x="-1" y="2456120"/>
            <a:ext cx="9290602" cy="4401879"/>
          </a:xfrm>
          <a:prstGeom prst="rect">
            <a:avLst/>
          </a:prstGeom>
        </p:spPr>
      </p:pic>
      <p:sp>
        <p:nvSpPr>
          <p:cNvPr id="7" name="TextBox 6">
            <a:extLst>
              <a:ext uri="{FF2B5EF4-FFF2-40B4-BE49-F238E27FC236}">
                <a16:creationId xmlns:a16="http://schemas.microsoft.com/office/drawing/2014/main" id="{7D7B6DD4-266A-4758-AD34-8B3D900BA28C}"/>
              </a:ext>
            </a:extLst>
          </p:cNvPr>
          <p:cNvSpPr txBox="1"/>
          <p:nvPr/>
        </p:nvSpPr>
        <p:spPr>
          <a:xfrm>
            <a:off x="7549116" y="6479566"/>
            <a:ext cx="4642884" cy="369332"/>
          </a:xfrm>
          <a:prstGeom prst="rect">
            <a:avLst/>
          </a:prstGeom>
          <a:noFill/>
        </p:spPr>
        <p:txBody>
          <a:bodyPr wrap="square" rtlCol="0">
            <a:spAutoFit/>
          </a:bodyPr>
          <a:lstStyle/>
          <a:p>
            <a:pPr algn="r"/>
            <a:r>
              <a:rPr lang="en-US" i="1" u="sng" dirty="0"/>
              <a:t>Source</a:t>
            </a:r>
            <a:r>
              <a:rPr lang="en-US" i="1" dirty="0"/>
              <a:t>: </a:t>
            </a:r>
            <a:r>
              <a:rPr lang="en-US" i="1" dirty="0" err="1"/>
              <a:t>Géron</a:t>
            </a:r>
            <a:endParaRPr lang="en-US" i="1" dirty="0"/>
          </a:p>
        </p:txBody>
      </p:sp>
      <p:sp>
        <p:nvSpPr>
          <p:cNvPr id="5" name="TextBox 4">
            <a:extLst>
              <a:ext uri="{FF2B5EF4-FFF2-40B4-BE49-F238E27FC236}">
                <a16:creationId xmlns:a16="http://schemas.microsoft.com/office/drawing/2014/main" id="{2BD071B4-81A0-C52B-D834-80934612B4FB}"/>
              </a:ext>
            </a:extLst>
          </p:cNvPr>
          <p:cNvSpPr txBox="1"/>
          <p:nvPr/>
        </p:nvSpPr>
        <p:spPr>
          <a:xfrm>
            <a:off x="9290601" y="2456120"/>
            <a:ext cx="2901397" cy="2800767"/>
          </a:xfrm>
          <a:prstGeom prst="rect">
            <a:avLst/>
          </a:prstGeom>
          <a:noFill/>
        </p:spPr>
        <p:txBody>
          <a:bodyPr wrap="square" rtlCol="0">
            <a:spAutoFit/>
          </a:bodyPr>
          <a:lstStyle/>
          <a:p>
            <a:pPr algn="ctr"/>
            <a:r>
              <a:rPr lang="en-US" sz="4400" dirty="0">
                <a:cs typeface="Times New Roman" panose="02020603050405020304" pitchFamily="18" charset="0"/>
              </a:rPr>
              <a:t>≠ GUI</a:t>
            </a:r>
          </a:p>
          <a:p>
            <a:pPr algn="ctr"/>
            <a:r>
              <a:rPr lang="en-US" sz="4400" dirty="0">
                <a:cs typeface="Times New Roman" panose="02020603050405020304" pitchFamily="18" charset="0"/>
              </a:rPr>
              <a:t>(Graphical</a:t>
            </a:r>
          </a:p>
          <a:p>
            <a:pPr algn="ctr"/>
            <a:r>
              <a:rPr lang="en-US" sz="4400" dirty="0">
                <a:cs typeface="Times New Roman" panose="02020603050405020304" pitchFamily="18" charset="0"/>
              </a:rPr>
              <a:t>User</a:t>
            </a:r>
          </a:p>
          <a:p>
            <a:pPr algn="ctr"/>
            <a:r>
              <a:rPr lang="en-US" sz="4400" dirty="0">
                <a:cs typeface="Times New Roman" panose="02020603050405020304" pitchFamily="18" charset="0"/>
              </a:rPr>
              <a:t>Interface)</a:t>
            </a:r>
            <a:endParaRPr lang="en-US" sz="4400" dirty="0"/>
          </a:p>
        </p:txBody>
      </p:sp>
    </p:spTree>
    <p:extLst>
      <p:ext uri="{BB962C8B-B14F-4D97-AF65-F5344CB8AC3E}">
        <p14:creationId xmlns:p14="http://schemas.microsoft.com/office/powerpoint/2010/main" val="261032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p:txBody>
      </p:sp>
      <p:cxnSp>
        <p:nvCxnSpPr>
          <p:cNvPr id="8" name="Straight Connector 7">
            <a:extLst>
              <a:ext uri="{FF2B5EF4-FFF2-40B4-BE49-F238E27FC236}">
                <a16:creationId xmlns:a16="http://schemas.microsoft.com/office/drawing/2014/main" id="{0E0C883E-9712-4A3D-A7FA-59DD384C515A}"/>
              </a:ext>
            </a:extLst>
          </p:cNvPr>
          <p:cNvCxnSpPr>
            <a:stCxn id="4" idx="2"/>
          </p:cNvCxnSpPr>
          <p:nvPr/>
        </p:nvCxnSpPr>
        <p:spPr>
          <a:xfrm>
            <a:off x="6096000" y="3582575"/>
            <a:ext cx="0" cy="327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B46240-D712-4206-BD7B-9DBBE947AABC}"/>
              </a:ext>
            </a:extLst>
          </p:cNvPr>
          <p:cNvCxnSpPr>
            <a:cxnSpLocks/>
          </p:cNvCxnSpPr>
          <p:nvPr/>
        </p:nvCxnSpPr>
        <p:spPr>
          <a:xfrm flipV="1">
            <a:off x="-2" y="4295554"/>
            <a:ext cx="121919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A0CA70-5FA4-4DF2-9532-5A3235C2F693}"/>
              </a:ext>
            </a:extLst>
          </p:cNvPr>
          <p:cNvSpPr txBox="1"/>
          <p:nvPr/>
        </p:nvSpPr>
        <p:spPr>
          <a:xfrm>
            <a:off x="-2" y="3742659"/>
            <a:ext cx="6096002" cy="553998"/>
          </a:xfrm>
          <a:prstGeom prst="rect">
            <a:avLst/>
          </a:prstGeom>
          <a:noFill/>
        </p:spPr>
        <p:txBody>
          <a:bodyPr wrap="square" rtlCol="0">
            <a:spAutoFit/>
          </a:bodyPr>
          <a:lstStyle/>
          <a:p>
            <a:pPr algn="ctr"/>
            <a:r>
              <a:rPr lang="en-US" sz="3000" dirty="0"/>
              <a:t>Sequential API</a:t>
            </a:r>
          </a:p>
        </p:txBody>
      </p:sp>
      <p:sp>
        <p:nvSpPr>
          <p:cNvPr id="13" name="TextBox 12">
            <a:extLst>
              <a:ext uri="{FF2B5EF4-FFF2-40B4-BE49-F238E27FC236}">
                <a16:creationId xmlns:a16="http://schemas.microsoft.com/office/drawing/2014/main" id="{D0FC4E61-BB61-4F14-81DD-F262B9020BEB}"/>
              </a:ext>
            </a:extLst>
          </p:cNvPr>
          <p:cNvSpPr txBox="1"/>
          <p:nvPr/>
        </p:nvSpPr>
        <p:spPr>
          <a:xfrm>
            <a:off x="6096000" y="3734975"/>
            <a:ext cx="6095994" cy="553998"/>
          </a:xfrm>
          <a:prstGeom prst="rect">
            <a:avLst/>
          </a:prstGeom>
          <a:noFill/>
        </p:spPr>
        <p:txBody>
          <a:bodyPr wrap="square" rtlCol="0">
            <a:spAutoFit/>
          </a:bodyPr>
          <a:lstStyle/>
          <a:p>
            <a:pPr algn="ctr"/>
            <a:r>
              <a:rPr lang="en-US" sz="3000" dirty="0"/>
              <a:t>Functional API</a:t>
            </a:r>
          </a:p>
        </p:txBody>
      </p:sp>
      <p:pic>
        <p:nvPicPr>
          <p:cNvPr id="15" name="Picture 14">
            <a:extLst>
              <a:ext uri="{FF2B5EF4-FFF2-40B4-BE49-F238E27FC236}">
                <a16:creationId xmlns:a16="http://schemas.microsoft.com/office/drawing/2014/main" id="{56896CEC-34DC-438E-99DF-F33F598F4375}"/>
              </a:ext>
            </a:extLst>
          </p:cNvPr>
          <p:cNvPicPr>
            <a:picLocks noChangeAspect="1"/>
          </p:cNvPicPr>
          <p:nvPr/>
        </p:nvPicPr>
        <p:blipFill>
          <a:blip r:embed="rId2"/>
          <a:stretch>
            <a:fillRect/>
          </a:stretch>
        </p:blipFill>
        <p:spPr>
          <a:xfrm>
            <a:off x="1" y="4309416"/>
            <a:ext cx="6095995" cy="1913577"/>
          </a:xfrm>
          <a:prstGeom prst="rect">
            <a:avLst/>
          </a:prstGeom>
        </p:spPr>
      </p:pic>
      <p:pic>
        <p:nvPicPr>
          <p:cNvPr id="17" name="Picture 16">
            <a:extLst>
              <a:ext uri="{FF2B5EF4-FFF2-40B4-BE49-F238E27FC236}">
                <a16:creationId xmlns:a16="http://schemas.microsoft.com/office/drawing/2014/main" id="{C5EE281D-5C2D-4E57-B839-9ED54E8C4624}"/>
              </a:ext>
            </a:extLst>
          </p:cNvPr>
          <p:cNvPicPr>
            <a:picLocks noChangeAspect="1"/>
          </p:cNvPicPr>
          <p:nvPr/>
        </p:nvPicPr>
        <p:blipFill>
          <a:blip r:embed="rId3"/>
          <a:stretch>
            <a:fillRect/>
          </a:stretch>
        </p:blipFill>
        <p:spPr>
          <a:xfrm>
            <a:off x="6095989" y="4304341"/>
            <a:ext cx="6096005" cy="1437269"/>
          </a:xfrm>
          <a:prstGeom prst="rect">
            <a:avLst/>
          </a:prstGeom>
        </p:spPr>
      </p:pic>
    </p:spTree>
    <p:extLst>
      <p:ext uri="{BB962C8B-B14F-4D97-AF65-F5344CB8AC3E}">
        <p14:creationId xmlns:p14="http://schemas.microsoft.com/office/powerpoint/2010/main" val="32822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Can we learn</a:t>
            </a:r>
            <a:br>
              <a:rPr lang="en-US" dirty="0"/>
            </a:br>
            <a:r>
              <a:rPr lang="en-US" dirty="0"/>
              <a:t>How the Oceanic Circulation will </a:t>
            </a:r>
            <a:br>
              <a:rPr lang="en-US" dirty="0"/>
            </a:br>
            <a:r>
              <a:rPr lang="en-US" dirty="0"/>
              <a:t>Change with Climate from Data?</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The full-complexity/depth ocean models are only reliable in the present</a:t>
            </a:r>
          </a:p>
          <a:p>
            <a:pPr algn="l"/>
            <a:r>
              <a:rPr lang="en-US" sz="3000" dirty="0"/>
              <a:t>- Climate models used to predict the future only have a few reliable labels</a:t>
            </a:r>
            <a:br>
              <a:rPr lang="en-US" sz="3000" dirty="0"/>
            </a:br>
            <a:endParaRPr lang="en-US" sz="3000" dirty="0"/>
          </a:p>
          <a:p>
            <a:pPr algn="l"/>
            <a:r>
              <a:rPr lang="en-US" sz="3000" u="sng" dirty="0"/>
              <a:t>Idea</a:t>
            </a:r>
            <a:r>
              <a:rPr lang="en-US" sz="3000" dirty="0"/>
              <a:t>: Train a classifier to detect dominant circulation regime from labels</a:t>
            </a:r>
          </a:p>
          <a:p>
            <a:pPr algn="l"/>
            <a:br>
              <a:rPr lang="en-US" sz="3000" dirty="0"/>
            </a:br>
            <a:r>
              <a:rPr lang="en-US" sz="3000" u="sng" dirty="0"/>
              <a:t>Result</a:t>
            </a:r>
            <a:r>
              <a:rPr lang="en-US" sz="3000" dirty="0"/>
              <a:t>: Prediction of complex circulation changes with climate </a:t>
            </a:r>
          </a:p>
        </p:txBody>
      </p:sp>
    </p:spTree>
    <p:extLst>
      <p:ext uri="{BB962C8B-B14F-4D97-AF65-F5344CB8AC3E}">
        <p14:creationId xmlns:p14="http://schemas.microsoft.com/office/powerpoint/2010/main" val="128356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 etc.)</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p>
        </p:txBody>
      </p:sp>
      <p:pic>
        <p:nvPicPr>
          <p:cNvPr id="6" name="Picture 5">
            <a:extLst>
              <a:ext uri="{FF2B5EF4-FFF2-40B4-BE49-F238E27FC236}">
                <a16:creationId xmlns:a16="http://schemas.microsoft.com/office/drawing/2014/main" id="{894ACADD-D04F-420E-8178-5381B1367A26}"/>
              </a:ext>
            </a:extLst>
          </p:cNvPr>
          <p:cNvPicPr>
            <a:picLocks noChangeAspect="1"/>
          </p:cNvPicPr>
          <p:nvPr/>
        </p:nvPicPr>
        <p:blipFill>
          <a:blip r:embed="rId2"/>
          <a:stretch>
            <a:fillRect/>
          </a:stretch>
        </p:blipFill>
        <p:spPr>
          <a:xfrm>
            <a:off x="1" y="4999983"/>
            <a:ext cx="6096000" cy="1095028"/>
          </a:xfrm>
          <a:prstGeom prst="rect">
            <a:avLst/>
          </a:prstGeom>
        </p:spPr>
      </p:pic>
      <p:pic>
        <p:nvPicPr>
          <p:cNvPr id="10" name="Picture 9">
            <a:extLst>
              <a:ext uri="{FF2B5EF4-FFF2-40B4-BE49-F238E27FC236}">
                <a16:creationId xmlns:a16="http://schemas.microsoft.com/office/drawing/2014/main" id="{16B3BA12-35C3-4805-B420-DADA69ED4F76}"/>
              </a:ext>
            </a:extLst>
          </p:cNvPr>
          <p:cNvPicPr>
            <a:picLocks noChangeAspect="1"/>
          </p:cNvPicPr>
          <p:nvPr/>
        </p:nvPicPr>
        <p:blipFill>
          <a:blip r:embed="rId3"/>
          <a:stretch>
            <a:fillRect/>
          </a:stretch>
        </p:blipFill>
        <p:spPr>
          <a:xfrm>
            <a:off x="6095998" y="4997429"/>
            <a:ext cx="6096002" cy="1050424"/>
          </a:xfrm>
          <a:prstGeom prst="rect">
            <a:avLst/>
          </a:prstGeom>
        </p:spPr>
      </p:pic>
    </p:spTree>
    <p:extLst>
      <p:ext uri="{BB962C8B-B14F-4D97-AF65-F5344CB8AC3E}">
        <p14:creationId xmlns:p14="http://schemas.microsoft.com/office/powerpoint/2010/main" val="23349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p>
        </p:txBody>
      </p:sp>
      <p:pic>
        <p:nvPicPr>
          <p:cNvPr id="7" name="Picture 6">
            <a:extLst>
              <a:ext uri="{FF2B5EF4-FFF2-40B4-BE49-F238E27FC236}">
                <a16:creationId xmlns:a16="http://schemas.microsoft.com/office/drawing/2014/main" id="{8A815AED-3FD9-4C31-997B-B9FB0D211178}"/>
              </a:ext>
            </a:extLst>
          </p:cNvPr>
          <p:cNvPicPr>
            <a:picLocks noChangeAspect="1"/>
          </p:cNvPicPr>
          <p:nvPr/>
        </p:nvPicPr>
        <p:blipFill>
          <a:blip r:embed="rId2"/>
          <a:stretch>
            <a:fillRect/>
          </a:stretch>
        </p:blipFill>
        <p:spPr>
          <a:xfrm>
            <a:off x="1873760" y="1042633"/>
            <a:ext cx="8444479" cy="5129926"/>
          </a:xfrm>
          <a:prstGeom prst="rect">
            <a:avLst/>
          </a:prstGeom>
        </p:spPr>
      </p:pic>
      <p:sp>
        <p:nvSpPr>
          <p:cNvPr id="8" name="TextBox 7">
            <a:extLst>
              <a:ext uri="{FF2B5EF4-FFF2-40B4-BE49-F238E27FC236}">
                <a16:creationId xmlns:a16="http://schemas.microsoft.com/office/drawing/2014/main" id="{01392446-984D-4F43-B49B-B08E37FD171D}"/>
              </a:ext>
            </a:extLst>
          </p:cNvPr>
          <p:cNvSpPr txBox="1"/>
          <p:nvPr/>
        </p:nvSpPr>
        <p:spPr>
          <a:xfrm>
            <a:off x="1873760" y="6209414"/>
            <a:ext cx="8444479" cy="553998"/>
          </a:xfrm>
          <a:prstGeom prst="rect">
            <a:avLst/>
          </a:prstGeom>
          <a:noFill/>
        </p:spPr>
        <p:txBody>
          <a:bodyPr wrap="square" rtlCol="0">
            <a:spAutoFit/>
          </a:bodyPr>
          <a:lstStyle/>
          <a:p>
            <a:pPr algn="ctr"/>
            <a:r>
              <a:rPr lang="en-US" sz="3000" dirty="0"/>
              <a:t>#Epoch = Going through the entire training set once</a:t>
            </a:r>
          </a:p>
        </p:txBody>
      </p:sp>
    </p:spTree>
    <p:extLst>
      <p:ext uri="{BB962C8B-B14F-4D97-AF65-F5344CB8AC3E}">
        <p14:creationId xmlns:p14="http://schemas.microsoft.com/office/powerpoint/2010/main" val="331682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 etc.)</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br>
              <a:rPr lang="en-US" sz="3000" dirty="0"/>
            </a:br>
            <a:r>
              <a:rPr lang="en-US" sz="3000" dirty="0"/>
              <a:t>(Hyperparameter optimization libraries = </a:t>
            </a:r>
            <a:r>
              <a:rPr lang="en-US" sz="3000" dirty="0" err="1"/>
              <a:t>Hyperopt</a:t>
            </a:r>
            <a:r>
              <a:rPr lang="en-US" sz="3000" dirty="0"/>
              <a:t>, </a:t>
            </a:r>
            <a:r>
              <a:rPr lang="en-US" sz="3000" dirty="0" err="1"/>
              <a:t>Hyperas</a:t>
            </a:r>
            <a:r>
              <a:rPr lang="en-US" sz="3000" dirty="0"/>
              <a:t>, </a:t>
            </a:r>
            <a:r>
              <a:rPr lang="en-US" sz="3000" dirty="0" err="1"/>
              <a:t>Keras</a:t>
            </a:r>
            <a:r>
              <a:rPr lang="en-US" sz="3000" dirty="0"/>
              <a:t> Tuner)</a:t>
            </a:r>
          </a:p>
          <a:p>
            <a:pPr marL="457200" indent="-457200" algn="l">
              <a:buFont typeface="Arial" panose="020B0604020202020204" pitchFamily="34" charset="0"/>
              <a:buChar char="•"/>
            </a:pPr>
            <a:endParaRPr lang="en-US" sz="3000" dirty="0"/>
          </a:p>
          <a:p>
            <a:pPr algn="ctr"/>
            <a:r>
              <a:rPr lang="en-US" sz="3000" dirty="0"/>
              <a:t>Your network is ready </a:t>
            </a:r>
            <a:r>
              <a:rPr lang="en-US" sz="3000" dirty="0">
                <a:sym typeface="Wingdings" panose="05000000000000000000" pitchFamily="2" charset="2"/>
              </a:rPr>
              <a:t> Evaluate it on the test set and you’re done!</a:t>
            </a:r>
            <a:endParaRPr lang="en-US" sz="3000" dirty="0"/>
          </a:p>
        </p:txBody>
      </p:sp>
    </p:spTree>
    <p:extLst>
      <p:ext uri="{BB962C8B-B14F-4D97-AF65-F5344CB8AC3E}">
        <p14:creationId xmlns:p14="http://schemas.microsoft.com/office/powerpoint/2010/main" val="427925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FF8952-5BC9-4EF9-81EB-138FDF5E4FF2}"/>
              </a:ext>
            </a:extLst>
          </p:cNvPr>
          <p:cNvSpPr>
            <a:spLocks noGrp="1"/>
          </p:cNvSpPr>
          <p:nvPr>
            <p:ph type="sldNum" sz="quarter" idx="12"/>
          </p:nvPr>
        </p:nvSpPr>
        <p:spPr/>
        <p:txBody>
          <a:bodyPr/>
          <a:lstStyle/>
          <a:p>
            <a:fld id="{A5686A01-FA10-4E06-92C7-92734750F4C6}" type="slidenum">
              <a:rPr lang="en-US" smtClean="0"/>
              <a:t>33</a:t>
            </a:fld>
            <a:endParaRPr lang="en-US"/>
          </a:p>
        </p:txBody>
      </p:sp>
      <p:pic>
        <p:nvPicPr>
          <p:cNvPr id="5" name="Picture 4">
            <a:extLst>
              <a:ext uri="{FF2B5EF4-FFF2-40B4-BE49-F238E27FC236}">
                <a16:creationId xmlns:a16="http://schemas.microsoft.com/office/drawing/2014/main" id="{E0680480-D9BB-45BC-BE78-40264B280FAE}"/>
              </a:ext>
            </a:extLst>
          </p:cNvPr>
          <p:cNvPicPr>
            <a:picLocks noChangeAspect="1"/>
          </p:cNvPicPr>
          <p:nvPr/>
        </p:nvPicPr>
        <p:blipFill>
          <a:blip r:embed="rId4"/>
          <a:stretch>
            <a:fillRect/>
          </a:stretch>
        </p:blipFill>
        <p:spPr>
          <a:xfrm>
            <a:off x="-2" y="2544980"/>
            <a:ext cx="12192000" cy="4313020"/>
          </a:xfrm>
          <a:prstGeom prst="rect">
            <a:avLst/>
          </a:prstGeom>
        </p:spPr>
      </p:pic>
      <p:pic>
        <p:nvPicPr>
          <p:cNvPr id="6" name="Picture 5"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EA91658D-F745-4490-8686-BDC4138AD80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56000" y="1856181"/>
            <a:ext cx="11880000" cy="467630"/>
          </a:xfrm>
          <a:prstGeom prst="rect">
            <a:avLst/>
          </a:prstGeom>
        </p:spPr>
      </p:pic>
      <p:cxnSp>
        <p:nvCxnSpPr>
          <p:cNvPr id="8" name="Straight Arrow Connector 7">
            <a:extLst>
              <a:ext uri="{FF2B5EF4-FFF2-40B4-BE49-F238E27FC236}">
                <a16:creationId xmlns:a16="http://schemas.microsoft.com/office/drawing/2014/main" id="{057884BE-33E0-42D2-B623-F4DE2EF21FAE}"/>
              </a:ext>
            </a:extLst>
          </p:cNvPr>
          <p:cNvCxnSpPr>
            <a:cxnSpLocks/>
          </p:cNvCxnSpPr>
          <p:nvPr/>
        </p:nvCxnSpPr>
        <p:spPr>
          <a:xfrm>
            <a:off x="2661920" y="2309760"/>
            <a:ext cx="96520" cy="194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897D0A-2B60-499A-8FA3-70A39DAB00BE}"/>
              </a:ext>
            </a:extLst>
          </p:cNvPr>
          <p:cNvCxnSpPr>
            <a:cxnSpLocks/>
          </p:cNvCxnSpPr>
          <p:nvPr/>
        </p:nvCxnSpPr>
        <p:spPr>
          <a:xfrm>
            <a:off x="4926419" y="2309760"/>
            <a:ext cx="0" cy="194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BCDFB85-1AD3-416C-B8AF-420B94013A0B}"/>
              </a:ext>
            </a:extLst>
          </p:cNvPr>
          <p:cNvSpPr/>
          <p:nvPr/>
        </p:nvSpPr>
        <p:spPr>
          <a:xfrm>
            <a:off x="6241312" y="2360428"/>
            <a:ext cx="5950688" cy="4497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umentclass{article}&#10;\usepackage{amsmath,xcolor}&#10;\pagestyle{empty}&#10;\begin{document}&#10;&#10;$&#10;\textcolor{white}{\frac{d\mathrm{Output}}{d\mathrm{Input}}=\frac{d\mathrm{Top}}{d\mathrm{Hidden}}\frac{d\mathrm{Hidden}}{d\mathrm{Input}}}&#10;$&#10;&#10;\end{document}" title="IguanaTex Bitmap Display">
            <a:extLst>
              <a:ext uri="{FF2B5EF4-FFF2-40B4-BE49-F238E27FC236}">
                <a16:creationId xmlns:a16="http://schemas.microsoft.com/office/drawing/2014/main" id="{F07E0E43-54D5-498D-A820-44567A92EC5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930656" y="1045092"/>
            <a:ext cx="4572000" cy="612020"/>
          </a:xfrm>
          <a:prstGeom prst="rect">
            <a:avLst/>
          </a:prstGeom>
        </p:spPr>
      </p:pic>
    </p:spTree>
    <p:extLst>
      <p:ext uri="{BB962C8B-B14F-4D97-AF65-F5344CB8AC3E}">
        <p14:creationId xmlns:p14="http://schemas.microsoft.com/office/powerpoint/2010/main" val="4292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29C7-23E2-44C0-8902-C64F302C055A}"/>
              </a:ext>
            </a:extLst>
          </p:cNvPr>
          <p:cNvSpPr>
            <a:spLocks noGrp="1"/>
          </p:cNvSpPr>
          <p:nvPr>
            <p:ph type="title"/>
          </p:nvPr>
        </p:nvSpPr>
        <p:spPr/>
        <p:txBody>
          <a:bodyPr/>
          <a:lstStyle/>
          <a:p>
            <a:r>
              <a:rPr lang="en-US" dirty="0"/>
              <a:t>Choose activation function:</a:t>
            </a:r>
            <a:br>
              <a:rPr lang="en-US" dirty="0"/>
            </a:br>
            <a:r>
              <a:rPr lang="en-US" dirty="0"/>
              <a:t>SELU &gt; ELU &gt; Leaky </a:t>
            </a:r>
            <a:r>
              <a:rPr lang="en-US" dirty="0" err="1"/>
              <a:t>ReLU</a:t>
            </a:r>
            <a:r>
              <a:rPr lang="en-US" dirty="0"/>
              <a:t> &gt; </a:t>
            </a:r>
            <a:r>
              <a:rPr lang="en-US" dirty="0" err="1"/>
              <a:t>ReLU</a:t>
            </a:r>
            <a:r>
              <a:rPr lang="en-US" dirty="0"/>
              <a:t> &gt; tanh &gt; Logistic</a:t>
            </a:r>
          </a:p>
        </p:txBody>
      </p:sp>
      <p:sp>
        <p:nvSpPr>
          <p:cNvPr id="3" name="Slide Number Placeholder 2">
            <a:extLst>
              <a:ext uri="{FF2B5EF4-FFF2-40B4-BE49-F238E27FC236}">
                <a16:creationId xmlns:a16="http://schemas.microsoft.com/office/drawing/2014/main" id="{AB9E19A0-CEB9-4B93-A689-7A4604BB2954}"/>
              </a:ext>
            </a:extLst>
          </p:cNvPr>
          <p:cNvSpPr>
            <a:spLocks noGrp="1"/>
          </p:cNvSpPr>
          <p:nvPr>
            <p:ph type="sldNum" sz="quarter" idx="12"/>
          </p:nvPr>
        </p:nvSpPr>
        <p:spPr/>
        <p:txBody>
          <a:bodyPr/>
          <a:lstStyle/>
          <a:p>
            <a:fld id="{A5686A01-FA10-4E06-92C7-92734750F4C6}" type="slidenum">
              <a:rPr lang="en-US" smtClean="0"/>
              <a:t>34</a:t>
            </a:fld>
            <a:endParaRPr lang="en-US"/>
          </a:p>
        </p:txBody>
      </p:sp>
      <p:pic>
        <p:nvPicPr>
          <p:cNvPr id="5" name="Picture 4">
            <a:extLst>
              <a:ext uri="{FF2B5EF4-FFF2-40B4-BE49-F238E27FC236}">
                <a16:creationId xmlns:a16="http://schemas.microsoft.com/office/drawing/2014/main" id="{20D022F1-142B-4850-848D-3549D9D26D28}"/>
              </a:ext>
            </a:extLst>
          </p:cNvPr>
          <p:cNvPicPr>
            <a:picLocks noChangeAspect="1"/>
          </p:cNvPicPr>
          <p:nvPr/>
        </p:nvPicPr>
        <p:blipFill>
          <a:blip r:embed="rId2"/>
          <a:stretch>
            <a:fillRect/>
          </a:stretch>
        </p:blipFill>
        <p:spPr>
          <a:xfrm>
            <a:off x="-2" y="2939961"/>
            <a:ext cx="4161634" cy="2647507"/>
          </a:xfrm>
          <a:prstGeom prst="rect">
            <a:avLst/>
          </a:prstGeom>
        </p:spPr>
      </p:pic>
      <p:pic>
        <p:nvPicPr>
          <p:cNvPr id="7" name="Picture 6">
            <a:extLst>
              <a:ext uri="{FF2B5EF4-FFF2-40B4-BE49-F238E27FC236}">
                <a16:creationId xmlns:a16="http://schemas.microsoft.com/office/drawing/2014/main" id="{FFA3AB9D-FA3A-4BF9-ADD4-AC205FABFA51}"/>
              </a:ext>
            </a:extLst>
          </p:cNvPr>
          <p:cNvPicPr>
            <a:picLocks noChangeAspect="1"/>
          </p:cNvPicPr>
          <p:nvPr/>
        </p:nvPicPr>
        <p:blipFill>
          <a:blip r:embed="rId3"/>
          <a:stretch>
            <a:fillRect/>
          </a:stretch>
        </p:blipFill>
        <p:spPr>
          <a:xfrm>
            <a:off x="4288470" y="2939961"/>
            <a:ext cx="4026197" cy="2652452"/>
          </a:xfrm>
          <a:prstGeom prst="rect">
            <a:avLst/>
          </a:prstGeom>
        </p:spPr>
      </p:pic>
      <p:pic>
        <p:nvPicPr>
          <p:cNvPr id="9" name="Picture 8">
            <a:extLst>
              <a:ext uri="{FF2B5EF4-FFF2-40B4-BE49-F238E27FC236}">
                <a16:creationId xmlns:a16="http://schemas.microsoft.com/office/drawing/2014/main" id="{387F75B3-03B7-4A51-91BA-75BDCDA2F6C4}"/>
              </a:ext>
            </a:extLst>
          </p:cNvPr>
          <p:cNvPicPr>
            <a:picLocks noChangeAspect="1"/>
          </p:cNvPicPr>
          <p:nvPr/>
        </p:nvPicPr>
        <p:blipFill>
          <a:blip r:embed="rId4"/>
          <a:stretch>
            <a:fillRect/>
          </a:stretch>
        </p:blipFill>
        <p:spPr>
          <a:xfrm>
            <a:off x="8446220" y="2939961"/>
            <a:ext cx="3745778" cy="2647507"/>
          </a:xfrm>
          <a:prstGeom prst="rect">
            <a:avLst/>
          </a:prstGeom>
        </p:spPr>
      </p:pic>
    </p:spTree>
    <p:extLst>
      <p:ext uri="{BB962C8B-B14F-4D97-AF65-F5344CB8AC3E}">
        <p14:creationId xmlns:p14="http://schemas.microsoft.com/office/powerpoint/2010/main" val="3933329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B22F-0819-45F7-9A09-17C8631A471B}"/>
              </a:ext>
            </a:extLst>
          </p:cNvPr>
          <p:cNvSpPr>
            <a:spLocks noGrp="1"/>
          </p:cNvSpPr>
          <p:nvPr>
            <p:ph type="title"/>
          </p:nvPr>
        </p:nvSpPr>
        <p:spPr/>
        <p:txBody>
          <a:bodyPr/>
          <a:lstStyle/>
          <a:p>
            <a:r>
              <a:rPr lang="en-US" dirty="0"/>
              <a:t>Hyperparameters related to the architecture</a:t>
            </a:r>
          </a:p>
        </p:txBody>
      </p:sp>
      <p:sp>
        <p:nvSpPr>
          <p:cNvPr id="3" name="Slide Number Placeholder 2">
            <a:extLst>
              <a:ext uri="{FF2B5EF4-FFF2-40B4-BE49-F238E27FC236}">
                <a16:creationId xmlns:a16="http://schemas.microsoft.com/office/drawing/2014/main" id="{F405FB84-193C-49D8-A776-82C121D6E1EB}"/>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5" name="Picture 4">
            <a:extLst>
              <a:ext uri="{FF2B5EF4-FFF2-40B4-BE49-F238E27FC236}">
                <a16:creationId xmlns:a16="http://schemas.microsoft.com/office/drawing/2014/main" id="{89A7DC53-D4AC-4499-9755-54513F8BB960}"/>
              </a:ext>
            </a:extLst>
          </p:cNvPr>
          <p:cNvPicPr>
            <a:picLocks noChangeAspect="1"/>
          </p:cNvPicPr>
          <p:nvPr/>
        </p:nvPicPr>
        <p:blipFill>
          <a:blip r:embed="rId2"/>
          <a:stretch>
            <a:fillRect/>
          </a:stretch>
        </p:blipFill>
        <p:spPr>
          <a:xfrm>
            <a:off x="-2" y="2527765"/>
            <a:ext cx="12192000" cy="4330235"/>
          </a:xfrm>
          <a:prstGeom prst="rect">
            <a:avLst/>
          </a:prstGeom>
        </p:spPr>
      </p:pic>
      <p:cxnSp>
        <p:nvCxnSpPr>
          <p:cNvPr id="7" name="Straight Arrow Connector 6">
            <a:extLst>
              <a:ext uri="{FF2B5EF4-FFF2-40B4-BE49-F238E27FC236}">
                <a16:creationId xmlns:a16="http://schemas.microsoft.com/office/drawing/2014/main" id="{95A3C5C6-E52E-46C8-900E-63FEC5A0F9C9}"/>
              </a:ext>
            </a:extLst>
          </p:cNvPr>
          <p:cNvCxnSpPr>
            <a:cxnSpLocks/>
          </p:cNvCxnSpPr>
          <p:nvPr/>
        </p:nvCxnSpPr>
        <p:spPr>
          <a:xfrm flipH="1">
            <a:off x="8304027" y="4348716"/>
            <a:ext cx="52099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484364-C88A-47F6-8062-5E6D212FB1B8}"/>
              </a:ext>
            </a:extLst>
          </p:cNvPr>
          <p:cNvSpPr txBox="1"/>
          <p:nvPr/>
        </p:nvSpPr>
        <p:spPr>
          <a:xfrm>
            <a:off x="8825023" y="3995630"/>
            <a:ext cx="3366975" cy="769441"/>
          </a:xfrm>
          <a:prstGeom prst="rect">
            <a:avLst/>
          </a:prstGeom>
          <a:noFill/>
        </p:spPr>
        <p:txBody>
          <a:bodyPr wrap="square" rtlCol="0">
            <a:spAutoFit/>
          </a:bodyPr>
          <a:lstStyle/>
          <a:p>
            <a:pPr algn="l"/>
            <a:r>
              <a:rPr lang="en-US" sz="2200" dirty="0">
                <a:solidFill>
                  <a:schemeClr val="bg1"/>
                </a:solidFill>
              </a:rPr>
              <a:t>Smallest power of 2 to not create bottleneck (Chollet)</a:t>
            </a:r>
          </a:p>
        </p:txBody>
      </p:sp>
      <p:pic>
        <p:nvPicPr>
          <p:cNvPr id="10" name="Picture 9" descr="Diagram&#10;&#10;Description automatically generated">
            <a:extLst>
              <a:ext uri="{FF2B5EF4-FFF2-40B4-BE49-F238E27FC236}">
                <a16:creationId xmlns:a16="http://schemas.microsoft.com/office/drawing/2014/main" id="{568B80D4-A282-4322-9C5E-A06447490482}"/>
              </a:ext>
            </a:extLst>
          </p:cNvPr>
          <p:cNvPicPr>
            <a:picLocks noChangeAspect="1"/>
          </p:cNvPicPr>
          <p:nvPr/>
        </p:nvPicPr>
        <p:blipFill rotWithShape="1">
          <a:blip r:embed="rId3">
            <a:extLst>
              <a:ext uri="{28A0092B-C50C-407E-A947-70E740481C1C}">
                <a14:useLocalDpi xmlns:a14="http://schemas.microsoft.com/office/drawing/2010/main" val="0"/>
              </a:ext>
            </a:extLst>
          </a:blip>
          <a:srcRect t="12624"/>
          <a:stretch/>
        </p:blipFill>
        <p:spPr>
          <a:xfrm>
            <a:off x="9654362" y="2527765"/>
            <a:ext cx="2537637" cy="1484070"/>
          </a:xfrm>
          <a:prstGeom prst="rect">
            <a:avLst/>
          </a:prstGeom>
        </p:spPr>
      </p:pic>
      <p:sp>
        <p:nvSpPr>
          <p:cNvPr id="11" name="Rectangle 10">
            <a:extLst>
              <a:ext uri="{FF2B5EF4-FFF2-40B4-BE49-F238E27FC236}">
                <a16:creationId xmlns:a16="http://schemas.microsoft.com/office/drawing/2014/main" id="{21C50C68-AB79-4C7E-8BBD-79704177447F}"/>
              </a:ext>
            </a:extLst>
          </p:cNvPr>
          <p:cNvSpPr/>
          <p:nvPr/>
        </p:nvSpPr>
        <p:spPr>
          <a:xfrm>
            <a:off x="9878060" y="2527765"/>
            <a:ext cx="350520" cy="2230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7D9807-B082-4EE7-851E-8C6CD056A1F1}"/>
              </a:ext>
            </a:extLst>
          </p:cNvPr>
          <p:cNvSpPr/>
          <p:nvPr/>
        </p:nvSpPr>
        <p:spPr>
          <a:xfrm>
            <a:off x="11635740" y="2639315"/>
            <a:ext cx="350520" cy="2867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6494FE-A4BB-4D00-B822-C581921AD216}"/>
              </a:ext>
            </a:extLst>
          </p:cNvPr>
          <p:cNvSpPr txBox="1"/>
          <p:nvPr/>
        </p:nvSpPr>
        <p:spPr>
          <a:xfrm>
            <a:off x="7368362" y="5990858"/>
            <a:ext cx="4848441" cy="430887"/>
          </a:xfrm>
          <a:prstGeom prst="rect">
            <a:avLst/>
          </a:prstGeom>
          <a:noFill/>
        </p:spPr>
        <p:txBody>
          <a:bodyPr wrap="square" rtlCol="0">
            <a:spAutoFit/>
          </a:bodyPr>
          <a:lstStyle/>
          <a:p>
            <a:pPr algn="ctr"/>
            <a:r>
              <a:rPr lang="en-US" sz="2200" dirty="0">
                <a:solidFill>
                  <a:schemeClr val="bg1"/>
                </a:solidFill>
              </a:rPr>
              <a:t>logistic/</a:t>
            </a:r>
            <a:r>
              <a:rPr lang="en-US" sz="2200" dirty="0" err="1">
                <a:solidFill>
                  <a:schemeClr val="bg1"/>
                </a:solidFill>
              </a:rPr>
              <a:t>softmax</a:t>
            </a:r>
            <a:r>
              <a:rPr lang="en-US" sz="2200" dirty="0">
                <a:solidFill>
                  <a:schemeClr val="bg1"/>
                </a:solidFill>
              </a:rPr>
              <a:t> (classification)</a:t>
            </a:r>
          </a:p>
        </p:txBody>
      </p:sp>
    </p:spTree>
    <p:extLst>
      <p:ext uri="{BB962C8B-B14F-4D97-AF65-F5344CB8AC3E}">
        <p14:creationId xmlns:p14="http://schemas.microsoft.com/office/powerpoint/2010/main" val="158454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6F23-D13C-4A19-B068-428592AF6485}"/>
              </a:ext>
            </a:extLst>
          </p:cNvPr>
          <p:cNvSpPr>
            <a:spLocks noGrp="1"/>
          </p:cNvSpPr>
          <p:nvPr>
            <p:ph type="title"/>
          </p:nvPr>
        </p:nvSpPr>
        <p:spPr>
          <a:xfrm>
            <a:off x="-2" y="1042633"/>
            <a:ext cx="12192000" cy="743638"/>
          </a:xfrm>
        </p:spPr>
        <p:txBody>
          <a:bodyPr/>
          <a:lstStyle/>
          <a:p>
            <a:r>
              <a:rPr lang="en-US" dirty="0"/>
              <a:t>Hyperparameters related to the training</a:t>
            </a:r>
          </a:p>
        </p:txBody>
      </p:sp>
      <p:sp>
        <p:nvSpPr>
          <p:cNvPr id="3" name="Slide Number Placeholder 2">
            <a:extLst>
              <a:ext uri="{FF2B5EF4-FFF2-40B4-BE49-F238E27FC236}">
                <a16:creationId xmlns:a16="http://schemas.microsoft.com/office/drawing/2014/main" id="{9FC25FB9-7BD7-4C2F-86A7-BA933140AC91}"/>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descr="Chart, surface chart&#10;&#10;Description automatically generated">
            <a:extLst>
              <a:ext uri="{FF2B5EF4-FFF2-40B4-BE49-F238E27FC236}">
                <a16:creationId xmlns:a16="http://schemas.microsoft.com/office/drawing/2014/main" id="{7A859275-B403-41A1-99D6-6F68225A0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632" y="1786271"/>
            <a:ext cx="6015368" cy="4657059"/>
          </a:xfrm>
          <a:prstGeom prst="rect">
            <a:avLst/>
          </a:prstGeom>
        </p:spPr>
      </p:pic>
      <p:sp>
        <p:nvSpPr>
          <p:cNvPr id="6" name="TextBox 5">
            <a:extLst>
              <a:ext uri="{FF2B5EF4-FFF2-40B4-BE49-F238E27FC236}">
                <a16:creationId xmlns:a16="http://schemas.microsoft.com/office/drawing/2014/main" id="{B8DD7C6E-D598-4413-B87F-DB1851DF72F2}"/>
              </a:ext>
            </a:extLst>
          </p:cNvPr>
          <p:cNvSpPr txBox="1"/>
          <p:nvPr/>
        </p:nvSpPr>
        <p:spPr>
          <a:xfrm>
            <a:off x="8952614" y="6485866"/>
            <a:ext cx="3239386" cy="369332"/>
          </a:xfrm>
          <a:prstGeom prst="rect">
            <a:avLst/>
          </a:prstGeom>
          <a:noFill/>
        </p:spPr>
        <p:txBody>
          <a:bodyPr wrap="square" rtlCol="0">
            <a:spAutoFit/>
          </a:bodyPr>
          <a:lstStyle/>
          <a:p>
            <a:pPr algn="r"/>
            <a:r>
              <a:rPr lang="en-US" i="1" u="sng" dirty="0"/>
              <a:t>Source</a:t>
            </a:r>
            <a:r>
              <a:rPr lang="en-US" i="1" dirty="0"/>
              <a:t>: towardsdatascience.com</a:t>
            </a:r>
          </a:p>
        </p:txBody>
      </p:sp>
      <p:sp>
        <p:nvSpPr>
          <p:cNvPr id="7" name="TextBox 6">
            <a:extLst>
              <a:ext uri="{FF2B5EF4-FFF2-40B4-BE49-F238E27FC236}">
                <a16:creationId xmlns:a16="http://schemas.microsoft.com/office/drawing/2014/main" id="{F28379D7-F82A-4A1D-ACDF-34781DBA4E27}"/>
              </a:ext>
            </a:extLst>
          </p:cNvPr>
          <p:cNvSpPr txBox="1"/>
          <p:nvPr/>
        </p:nvSpPr>
        <p:spPr>
          <a:xfrm>
            <a:off x="6170431" y="1765005"/>
            <a:ext cx="1825256" cy="553998"/>
          </a:xfrm>
          <a:prstGeom prst="rect">
            <a:avLst/>
          </a:prstGeom>
          <a:noFill/>
        </p:spPr>
        <p:txBody>
          <a:bodyPr wrap="square" rtlCol="0">
            <a:spAutoFit/>
          </a:bodyPr>
          <a:lstStyle/>
          <a:p>
            <a:pPr algn="l"/>
            <a:r>
              <a:rPr lang="en-US" sz="3000" dirty="0">
                <a:solidFill>
                  <a:schemeClr val="bg1"/>
                </a:solidFill>
              </a:rPr>
              <a:t>Optimizer</a:t>
            </a:r>
          </a:p>
        </p:txBody>
      </p:sp>
      <p:pic>
        <p:nvPicPr>
          <p:cNvPr id="9" name="Picture 8">
            <a:extLst>
              <a:ext uri="{FF2B5EF4-FFF2-40B4-BE49-F238E27FC236}">
                <a16:creationId xmlns:a16="http://schemas.microsoft.com/office/drawing/2014/main" id="{59D7E73C-8407-4537-9373-8D921F7BA43C}"/>
              </a:ext>
            </a:extLst>
          </p:cNvPr>
          <p:cNvPicPr>
            <a:picLocks noChangeAspect="1"/>
          </p:cNvPicPr>
          <p:nvPr/>
        </p:nvPicPr>
        <p:blipFill>
          <a:blip r:embed="rId3"/>
          <a:stretch>
            <a:fillRect/>
          </a:stretch>
        </p:blipFill>
        <p:spPr>
          <a:xfrm>
            <a:off x="3100" y="3469375"/>
            <a:ext cx="6170431" cy="2995223"/>
          </a:xfrm>
          <a:prstGeom prst="rect">
            <a:avLst/>
          </a:prstGeom>
        </p:spPr>
      </p:pic>
      <p:sp>
        <p:nvSpPr>
          <p:cNvPr id="12" name="TextBox 11">
            <a:extLst>
              <a:ext uri="{FF2B5EF4-FFF2-40B4-BE49-F238E27FC236}">
                <a16:creationId xmlns:a16="http://schemas.microsoft.com/office/drawing/2014/main" id="{47C6408C-2B6C-4FE0-B80A-F38308EAE4D9}"/>
              </a:ext>
            </a:extLst>
          </p:cNvPr>
          <p:cNvSpPr txBox="1"/>
          <p:nvPr/>
        </p:nvSpPr>
        <p:spPr>
          <a:xfrm>
            <a:off x="3668232" y="3477033"/>
            <a:ext cx="2511499" cy="553998"/>
          </a:xfrm>
          <a:prstGeom prst="rect">
            <a:avLst/>
          </a:prstGeom>
          <a:noFill/>
        </p:spPr>
        <p:txBody>
          <a:bodyPr wrap="square" rtlCol="0">
            <a:spAutoFit/>
          </a:bodyPr>
          <a:lstStyle/>
          <a:p>
            <a:pPr algn="ctr"/>
            <a:r>
              <a:rPr lang="en-US" sz="3000" dirty="0">
                <a:solidFill>
                  <a:schemeClr val="bg1"/>
                </a:solidFill>
              </a:rPr>
              <a:t>Learning Rate</a:t>
            </a:r>
          </a:p>
        </p:txBody>
      </p:sp>
      <p:sp>
        <p:nvSpPr>
          <p:cNvPr id="13" name="TextBox 12">
            <a:extLst>
              <a:ext uri="{FF2B5EF4-FFF2-40B4-BE49-F238E27FC236}">
                <a16:creationId xmlns:a16="http://schemas.microsoft.com/office/drawing/2014/main" id="{E5812F1A-26D9-4F42-8D31-33D04DF6EEC8}"/>
              </a:ext>
            </a:extLst>
          </p:cNvPr>
          <p:cNvSpPr txBox="1"/>
          <p:nvPr/>
        </p:nvSpPr>
        <p:spPr>
          <a:xfrm>
            <a:off x="0" y="1616139"/>
            <a:ext cx="6170429" cy="1938992"/>
          </a:xfrm>
          <a:prstGeom prst="rect">
            <a:avLst/>
          </a:prstGeom>
          <a:noFill/>
        </p:spPr>
        <p:txBody>
          <a:bodyPr wrap="square" rtlCol="0">
            <a:spAutoFit/>
          </a:bodyPr>
          <a:lstStyle/>
          <a:p>
            <a:pPr algn="l"/>
            <a:r>
              <a:rPr lang="en-US" sz="3000" u="sng" dirty="0"/>
              <a:t>Loss function</a:t>
            </a:r>
            <a:r>
              <a:rPr lang="en-US" sz="3000" dirty="0"/>
              <a:t>:</a:t>
            </a:r>
          </a:p>
          <a:p>
            <a:pPr marL="457200" indent="-457200" algn="l">
              <a:buFont typeface="Arial" panose="020B0604020202020204" pitchFamily="34" charset="0"/>
              <a:buChar char="•"/>
            </a:pPr>
            <a:r>
              <a:rPr lang="en-US" sz="3000" dirty="0"/>
              <a:t>MSE, MAE, Huber (outliers) for reg.</a:t>
            </a:r>
          </a:p>
          <a:p>
            <a:pPr marL="457200" indent="-457200" algn="l">
              <a:buFont typeface="Arial" panose="020B0604020202020204" pitchFamily="34" charset="0"/>
              <a:buChar char="•"/>
            </a:pPr>
            <a:r>
              <a:rPr lang="en-US" sz="3000" dirty="0"/>
              <a:t>Cross-entropy for classification</a:t>
            </a:r>
          </a:p>
          <a:p>
            <a:pPr algn="l"/>
            <a:r>
              <a:rPr lang="en-US" sz="3000" dirty="0"/>
              <a:t>Batch size, Initialization of weights</a:t>
            </a:r>
          </a:p>
        </p:txBody>
      </p:sp>
    </p:spTree>
    <p:extLst>
      <p:ext uri="{BB962C8B-B14F-4D97-AF65-F5344CB8AC3E}">
        <p14:creationId xmlns:p14="http://schemas.microsoft.com/office/powerpoint/2010/main" val="189889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ED7A-6D30-49CD-8EC7-081DE93D72C1}"/>
              </a:ext>
            </a:extLst>
          </p:cNvPr>
          <p:cNvSpPr>
            <a:spLocks noGrp="1"/>
          </p:cNvSpPr>
          <p:nvPr>
            <p:ph type="title"/>
          </p:nvPr>
        </p:nvSpPr>
        <p:spPr>
          <a:xfrm>
            <a:off x="-2" y="1042633"/>
            <a:ext cx="12192000" cy="1137042"/>
          </a:xfrm>
        </p:spPr>
        <p:txBody>
          <a:bodyPr>
            <a:normAutofit/>
          </a:bodyPr>
          <a:lstStyle/>
          <a:p>
            <a:r>
              <a:rPr lang="en-US" dirty="0"/>
              <a:t>Avoiding Overfitting Through Regularization</a:t>
            </a:r>
          </a:p>
        </p:txBody>
      </p:sp>
      <p:sp>
        <p:nvSpPr>
          <p:cNvPr id="3" name="Slide Number Placeholder 2">
            <a:extLst>
              <a:ext uri="{FF2B5EF4-FFF2-40B4-BE49-F238E27FC236}">
                <a16:creationId xmlns:a16="http://schemas.microsoft.com/office/drawing/2014/main" id="{19A5B3E8-59DF-46F2-B0F1-103F96BFB629}"/>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4" name="TextBox 3">
            <a:extLst>
              <a:ext uri="{FF2B5EF4-FFF2-40B4-BE49-F238E27FC236}">
                <a16:creationId xmlns:a16="http://schemas.microsoft.com/office/drawing/2014/main" id="{333520AA-6396-462C-BD19-5B613DA42F6E}"/>
              </a:ext>
            </a:extLst>
          </p:cNvPr>
          <p:cNvSpPr txBox="1"/>
          <p:nvPr/>
        </p:nvSpPr>
        <p:spPr>
          <a:xfrm>
            <a:off x="0" y="2179675"/>
            <a:ext cx="12110484" cy="3785652"/>
          </a:xfrm>
          <a:prstGeom prst="rect">
            <a:avLst/>
          </a:prstGeom>
          <a:noFill/>
        </p:spPr>
        <p:txBody>
          <a:bodyPr wrap="square" rtlCol="0">
            <a:spAutoFit/>
          </a:bodyPr>
          <a:lstStyle/>
          <a:p>
            <a:pPr marL="457200" indent="-457200" algn="l">
              <a:buFont typeface="Arial" panose="020B0604020202020204" pitchFamily="34" charset="0"/>
              <a:buChar char="•"/>
            </a:pPr>
            <a:r>
              <a:rPr lang="en-US" sz="3000" u="sng" dirty="0"/>
              <a:t>L1/L2 regularization</a:t>
            </a:r>
            <a:r>
              <a:rPr lang="en-US" sz="3000" dirty="0"/>
              <a:t>: Loss += |</a:t>
            </a:r>
            <a:r>
              <a:rPr lang="en-US" sz="3000" dirty="0" err="1"/>
              <a:t>Weights,Biases</a:t>
            </a:r>
            <a:r>
              <a:rPr lang="en-US" sz="3000" dirty="0"/>
              <a:t>| + (</a:t>
            </a:r>
            <a:r>
              <a:rPr lang="en-US" sz="3000" dirty="0" err="1"/>
              <a:t>Weights,Biases</a:t>
            </a:r>
            <a:r>
              <a:rPr lang="en-US" sz="3000" dirty="0"/>
              <a:t>)</a:t>
            </a:r>
            <a:r>
              <a:rPr lang="en-US" sz="3000" baseline="30000" dirty="0"/>
              <a:t>2</a:t>
            </a:r>
          </a:p>
          <a:p>
            <a:pPr marL="457200" indent="-457200" algn="l">
              <a:buFont typeface="Arial" panose="020B0604020202020204" pitchFamily="34" charset="0"/>
              <a:buChar char="•"/>
            </a:pPr>
            <a:endParaRPr lang="en-US" sz="3000" u="sng" dirty="0"/>
          </a:p>
          <a:p>
            <a:pPr marL="457200" indent="-457200" algn="l">
              <a:buFont typeface="Arial" panose="020B0604020202020204" pitchFamily="34" charset="0"/>
              <a:buChar char="•"/>
            </a:pPr>
            <a:r>
              <a:rPr lang="en-US" sz="3000" u="sng" dirty="0"/>
              <a:t>Batch normalization</a:t>
            </a:r>
            <a:r>
              <a:rPr lang="en-US" sz="3000" dirty="0"/>
              <a:t>:</a:t>
            </a:r>
            <a:br>
              <a:rPr lang="en-US" sz="3000" dirty="0"/>
            </a:br>
            <a:r>
              <a:rPr lang="en-US" sz="3000" dirty="0"/>
              <a:t>Automatically scale inputs using</a:t>
            </a:r>
            <a:br>
              <a:rPr lang="en-US" sz="3000" dirty="0"/>
            </a:br>
            <a:r>
              <a:rPr lang="en-US" sz="3000" dirty="0"/>
              <a:t>(mean , standard deviation)</a:t>
            </a:r>
            <a:br>
              <a:rPr lang="en-US" sz="3000" dirty="0"/>
            </a:br>
            <a:r>
              <a:rPr lang="en-US" sz="3000" dirty="0"/>
              <a:t>calculated over the batch</a:t>
            </a:r>
          </a:p>
          <a:p>
            <a:pPr marL="457200" indent="-457200" algn="l">
              <a:buFont typeface="Arial" panose="020B0604020202020204" pitchFamily="34" charset="0"/>
              <a:buChar char="•"/>
            </a:pPr>
            <a:endParaRPr lang="en-US" sz="3000" u="sng" dirty="0"/>
          </a:p>
          <a:p>
            <a:pPr marL="457200" indent="-457200" algn="l">
              <a:buFont typeface="Arial" panose="020B0604020202020204" pitchFamily="34" charset="0"/>
              <a:buChar char="•"/>
            </a:pPr>
            <a:r>
              <a:rPr lang="en-US" sz="3000" u="sng" dirty="0"/>
              <a:t>Dropout</a:t>
            </a:r>
            <a:r>
              <a:rPr lang="en-US" sz="3000" dirty="0"/>
              <a:t> (also used to add uncertainty)</a:t>
            </a:r>
          </a:p>
        </p:txBody>
      </p:sp>
      <p:pic>
        <p:nvPicPr>
          <p:cNvPr id="6" name="Picture 5">
            <a:extLst>
              <a:ext uri="{FF2B5EF4-FFF2-40B4-BE49-F238E27FC236}">
                <a16:creationId xmlns:a16="http://schemas.microsoft.com/office/drawing/2014/main" id="{2B89617E-66DD-46E1-B3D9-DF4DA782C54F}"/>
              </a:ext>
            </a:extLst>
          </p:cNvPr>
          <p:cNvPicPr>
            <a:picLocks noChangeAspect="1"/>
          </p:cNvPicPr>
          <p:nvPr/>
        </p:nvPicPr>
        <p:blipFill>
          <a:blip r:embed="rId2"/>
          <a:stretch>
            <a:fillRect/>
          </a:stretch>
        </p:blipFill>
        <p:spPr>
          <a:xfrm>
            <a:off x="6570921" y="2914335"/>
            <a:ext cx="5621079" cy="3943665"/>
          </a:xfrm>
          <a:prstGeom prst="rect">
            <a:avLst/>
          </a:prstGeom>
        </p:spPr>
      </p:pic>
    </p:spTree>
    <p:extLst>
      <p:ext uri="{BB962C8B-B14F-4D97-AF65-F5344CB8AC3E}">
        <p14:creationId xmlns:p14="http://schemas.microsoft.com/office/powerpoint/2010/main" val="222805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105-120: </a:t>
            </a:r>
            <a:br>
              <a:rPr lang="en-US" dirty="0"/>
            </a:br>
            <a:r>
              <a:rPr lang="en-US" dirty="0"/>
              <a:t>Review Moodle Quiz (7 questions, 25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38</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200400"/>
            <a:ext cx="12192000" cy="3657599"/>
          </a:xfrm>
        </p:spPr>
        <p:txBody>
          <a:bodyPr>
            <a:normAutofit/>
          </a:bodyPr>
          <a:lstStyle/>
          <a:p>
            <a:r>
              <a:rPr lang="en-US" u="sng" dirty="0"/>
              <a:t>Learning Objectives</a:t>
            </a:r>
            <a:r>
              <a:rPr lang="en-US" dirty="0"/>
              <a:t> (Moodle Quiz at Min 45 on </a:t>
            </a:r>
            <a:r>
              <a:rPr lang="en-US" dirty="0" err="1"/>
              <a:t>Géron</a:t>
            </a:r>
            <a:r>
              <a:rPr lang="en-US" dirty="0"/>
              <a:t> Ch8+9):</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a:p>
            <a:pPr marL="457200" indent="-457200">
              <a:buFont typeface="+mj-lt"/>
              <a:buAutoNum type="arabicPeriod"/>
            </a:pPr>
            <a:endParaRPr lang="en-US" dirty="0"/>
          </a:p>
        </p:txBody>
      </p:sp>
    </p:spTree>
    <p:extLst>
      <p:ext uri="{BB962C8B-B14F-4D97-AF65-F5344CB8AC3E}">
        <p14:creationId xmlns:p14="http://schemas.microsoft.com/office/powerpoint/2010/main" val="1406531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BB7F-83E9-F1DE-8B48-46657A159D7F}"/>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B65385C3-7AC8-85D2-DAA9-A49004AD2C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2A7D3C-069E-6000-5AF3-DAEE41269D39}"/>
              </a:ext>
            </a:extLst>
          </p:cNvPr>
          <p:cNvSpPr>
            <a:spLocks noGrp="1"/>
          </p:cNvSpPr>
          <p:nvPr>
            <p:ph type="sldNum" sz="quarter" idx="12"/>
          </p:nvPr>
        </p:nvSpPr>
        <p:spPr/>
        <p:txBody>
          <a:bodyPr/>
          <a:lstStyle/>
          <a:p>
            <a:fld id="{A5686A01-FA10-4E06-92C7-92734750F4C6}" type="slidenum">
              <a:rPr lang="en-US" smtClean="0"/>
              <a:t>39</a:t>
            </a:fld>
            <a:endParaRPr lang="en-US"/>
          </a:p>
        </p:txBody>
      </p:sp>
    </p:spTree>
    <p:extLst>
      <p:ext uri="{BB962C8B-B14F-4D97-AF65-F5344CB8AC3E}">
        <p14:creationId xmlns:p14="http://schemas.microsoft.com/office/powerpoint/2010/main" val="239196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A6FB0A-3BB4-512A-8388-5401C278A011}"/>
              </a:ext>
            </a:extLst>
          </p:cNvPr>
          <p:cNvSpPr>
            <a:spLocks noGrp="1"/>
          </p:cNvSpPr>
          <p:nvPr>
            <p:ph type="sldNum" sz="quarter" idx="12"/>
          </p:nvPr>
        </p:nvSpPr>
        <p:spPr/>
        <p:txBody>
          <a:bodyPr/>
          <a:lstStyle/>
          <a:p>
            <a:fld id="{A5686A01-FA10-4E06-92C7-92734750F4C6}" type="slidenum">
              <a:rPr lang="en-US" smtClean="0"/>
              <a:pPr/>
              <a:t>4</a:t>
            </a:fld>
            <a:endParaRPr lang="en-US" dirty="0"/>
          </a:p>
        </p:txBody>
      </p:sp>
      <p:pic>
        <p:nvPicPr>
          <p:cNvPr id="4" name="Picture 3">
            <a:extLst>
              <a:ext uri="{FF2B5EF4-FFF2-40B4-BE49-F238E27FC236}">
                <a16:creationId xmlns:a16="http://schemas.microsoft.com/office/drawing/2014/main" id="{CE11C758-24FB-F4FA-E1D9-36BB94150FDE}"/>
              </a:ext>
            </a:extLst>
          </p:cNvPr>
          <p:cNvPicPr>
            <a:picLocks noChangeAspect="1"/>
          </p:cNvPicPr>
          <p:nvPr/>
        </p:nvPicPr>
        <p:blipFill>
          <a:blip r:embed="rId2"/>
          <a:stretch>
            <a:fillRect/>
          </a:stretch>
        </p:blipFill>
        <p:spPr>
          <a:xfrm>
            <a:off x="2113048" y="1020726"/>
            <a:ext cx="7965904" cy="5837274"/>
          </a:xfrm>
          <a:prstGeom prst="rect">
            <a:avLst/>
          </a:prstGeom>
        </p:spPr>
      </p:pic>
    </p:spTree>
    <p:extLst>
      <p:ext uri="{BB962C8B-B14F-4D97-AF65-F5344CB8AC3E}">
        <p14:creationId xmlns:p14="http://schemas.microsoft.com/office/powerpoint/2010/main" val="1281031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77F7-1332-40A2-BF82-01DD3193C4CA}"/>
              </a:ext>
            </a:extLst>
          </p:cNvPr>
          <p:cNvSpPr>
            <a:spLocks noGrp="1"/>
          </p:cNvSpPr>
          <p:nvPr>
            <p:ph type="title"/>
          </p:nvPr>
        </p:nvSpPr>
        <p:spPr>
          <a:xfrm>
            <a:off x="-2" y="1042633"/>
            <a:ext cx="12192000" cy="722372"/>
          </a:xfrm>
        </p:spPr>
        <p:txBody>
          <a:bodyPr/>
          <a:lstStyle/>
          <a:p>
            <a:r>
              <a:rPr lang="en-US" dirty="0"/>
              <a:t>Questions about </a:t>
            </a:r>
            <a:r>
              <a:rPr lang="en-US" dirty="0" err="1"/>
              <a:t>Géron</a:t>
            </a:r>
            <a:r>
              <a:rPr lang="en-US" dirty="0"/>
              <a:t> Ch10 &amp; Ch11</a:t>
            </a:r>
          </a:p>
        </p:txBody>
      </p:sp>
      <p:sp>
        <p:nvSpPr>
          <p:cNvPr id="3" name="Slide Number Placeholder 2">
            <a:extLst>
              <a:ext uri="{FF2B5EF4-FFF2-40B4-BE49-F238E27FC236}">
                <a16:creationId xmlns:a16="http://schemas.microsoft.com/office/drawing/2014/main" id="{A7D8E611-72A4-42FB-95B0-E9F74B1E7259}"/>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7" name="TextBox 6">
            <a:extLst>
              <a:ext uri="{FF2B5EF4-FFF2-40B4-BE49-F238E27FC236}">
                <a16:creationId xmlns:a16="http://schemas.microsoft.com/office/drawing/2014/main" id="{96598BA2-DDAB-46DC-B989-79ECE4CB4DA1}"/>
              </a:ext>
            </a:extLst>
          </p:cNvPr>
          <p:cNvSpPr txBox="1"/>
          <p:nvPr/>
        </p:nvSpPr>
        <p:spPr>
          <a:xfrm>
            <a:off x="-2" y="1841242"/>
            <a:ext cx="12192000" cy="5016758"/>
          </a:xfrm>
          <a:prstGeom prst="rect">
            <a:avLst/>
          </a:prstGeom>
          <a:noFill/>
        </p:spPr>
        <p:txBody>
          <a:bodyPr wrap="square">
            <a:spAutoFit/>
          </a:bodyPr>
          <a:lstStyle/>
          <a:p>
            <a:r>
              <a:rPr lang="en-US" sz="2000" dirty="0"/>
              <a:t>" I think I don't understood correctly the activation function, and the link with the linearity and the activation </a:t>
            </a:r>
            <a:r>
              <a:rPr lang="en-US" sz="2000" dirty="0" err="1"/>
              <a:t>functionI</a:t>
            </a:r>
            <a:r>
              <a:rPr lang="en-US" sz="2000" dirty="0"/>
              <a:t> don't understood either how the gradient descent works in this case. "</a:t>
            </a:r>
          </a:p>
          <a:p>
            <a:r>
              <a:rPr lang="en-US" sz="2000" dirty="0"/>
              <a:t>What is the role of a Bias Neuron in a TLU and does the TLU work if the Bias Neuron is </a:t>
            </a:r>
            <a:r>
              <a:rPr lang="en-US" sz="2000" dirty="0" err="1"/>
              <a:t>ommited</a:t>
            </a:r>
            <a:r>
              <a:rPr lang="en-US" sz="2000" dirty="0"/>
              <a:t>?</a:t>
            </a:r>
          </a:p>
          <a:p>
            <a:r>
              <a:rPr lang="en-US" sz="2000" dirty="0"/>
              <a:t>What is an API ? </a:t>
            </a:r>
          </a:p>
          <a:p>
            <a:r>
              <a:rPr lang="en-US" sz="2000" dirty="0"/>
              <a:t>batch size and callbacks(especially how early stopping works ) are not really clear</a:t>
            </a:r>
          </a:p>
          <a:p>
            <a:r>
              <a:rPr lang="en-US" sz="2000" dirty="0"/>
              <a:t>How is the number of layers chosen? In the examples in this chapter, the choice seems quite arbitrary.</a:t>
            </a:r>
          </a:p>
          <a:p>
            <a:r>
              <a:rPr lang="en-US" sz="2000" dirty="0"/>
              <a:t>activation function?</a:t>
            </a:r>
          </a:p>
          <a:p>
            <a:r>
              <a:rPr lang="en-US" sz="2000" dirty="0"/>
              <a:t>Why are they different activation functions?</a:t>
            </a:r>
          </a:p>
          <a:p>
            <a:r>
              <a:rPr lang="en-US" sz="2000" dirty="0"/>
              <a:t>I didn't understand the Perceptron and the </a:t>
            </a:r>
            <a:r>
              <a:rPr lang="en-US" sz="2000" dirty="0" err="1"/>
              <a:t>the</a:t>
            </a:r>
            <a:r>
              <a:rPr lang="en-US" sz="2000" dirty="0"/>
              <a:t> differences between tensor flow an the other application programming interfaces</a:t>
            </a:r>
          </a:p>
          <a:p>
            <a:r>
              <a:rPr lang="en-US" sz="2000" dirty="0"/>
              <a:t>I didn't understand the vanishing problem. </a:t>
            </a:r>
          </a:p>
          <a:p>
            <a:r>
              <a:rPr lang="en-US" sz="2000" dirty="0"/>
              <a:t>i don't really understand what is freezing related to reusing layers</a:t>
            </a:r>
          </a:p>
          <a:p>
            <a:r>
              <a:rPr lang="en-US" sz="2000" dirty="0"/>
              <a:t>After these two chapters, it is still not clear to me how hidden layers are determined - how many, which activation function etc. </a:t>
            </a:r>
          </a:p>
          <a:p>
            <a:r>
              <a:rPr lang="en-US" sz="2000" dirty="0"/>
              <a:t>"- Reusing Pretrained Layers - </a:t>
            </a:r>
            <a:r>
              <a:rPr lang="en-US" sz="2000" dirty="0" err="1"/>
              <a:t>Nonsaturating</a:t>
            </a:r>
            <a:r>
              <a:rPr lang="en-US" sz="2000" dirty="0"/>
              <a:t> Activation Functions--&gt; use?"</a:t>
            </a:r>
          </a:p>
          <a:p>
            <a:r>
              <a:rPr lang="en-US" sz="2000" dirty="0"/>
              <a:t>What is the difference between normal dropout and MC dropout ?</a:t>
            </a:r>
          </a:p>
        </p:txBody>
      </p:sp>
    </p:spTree>
    <p:extLst>
      <p:ext uri="{BB962C8B-B14F-4D97-AF65-F5344CB8AC3E}">
        <p14:creationId xmlns:p14="http://schemas.microsoft.com/office/powerpoint/2010/main" val="1715085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41</a:t>
            </a:fld>
            <a:endParaRPr lang="en-US"/>
          </a:p>
        </p:txBody>
      </p:sp>
      <p:sp>
        <p:nvSpPr>
          <p:cNvPr id="12" name="TextBox 11">
            <a:extLst>
              <a:ext uri="{FF2B5EF4-FFF2-40B4-BE49-F238E27FC236}">
                <a16:creationId xmlns:a16="http://schemas.microsoft.com/office/drawing/2014/main" id="{9D6656E1-F909-4789-8FA1-E739D11F3C93}"/>
              </a:ext>
            </a:extLst>
          </p:cNvPr>
          <p:cNvSpPr txBox="1"/>
          <p:nvPr/>
        </p:nvSpPr>
        <p:spPr>
          <a:xfrm>
            <a:off x="0" y="3429000"/>
            <a:ext cx="12192000" cy="286232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Learning Objectives</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Géron</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Ch10 &amp; Ch11):</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Define an artificial neural network</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Understand activation functions</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Understand the steps &amp; best practices to build an artificial neural network</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Know the main hyperparameters defining a neural network’s </a:t>
            </a:r>
            <a:r>
              <a:rPr kumimoji="0" lang="en-US" sz="3000" b="1" i="0" u="none" strike="noStrike" kern="1200" cap="none" spc="0" normalizeH="0" baseline="0" noProof="0" dirty="0">
                <a:ln>
                  <a:noFill/>
                </a:ln>
                <a:solidFill>
                  <a:prstClr val="white"/>
                </a:solidFill>
                <a:effectLst/>
                <a:uLnTx/>
                <a:uFillTx/>
                <a:latin typeface="CMU Sans Serif"/>
                <a:ea typeface="+mn-ea"/>
                <a:cs typeface="+mn-cs"/>
              </a:rPr>
              <a:t>architecture</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Know the main hyperparameters controlling the </a:t>
            </a:r>
            <a:r>
              <a:rPr kumimoji="0" lang="en-US" sz="3000" b="1" i="0" u="none" strike="noStrike" kern="1200" cap="none" spc="0" normalizeH="0" baseline="0" noProof="0" dirty="0">
                <a:ln>
                  <a:noFill/>
                </a:ln>
                <a:solidFill>
                  <a:prstClr val="white"/>
                </a:solidFill>
                <a:effectLst/>
                <a:uLnTx/>
                <a:uFillTx/>
                <a:latin typeface="CMU Sans Serif"/>
                <a:ea typeface="+mn-ea"/>
                <a:cs typeface="+mn-cs"/>
              </a:rPr>
              <a:t>training</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of an NN</a:t>
            </a:r>
          </a:p>
        </p:txBody>
      </p:sp>
    </p:spTree>
    <p:extLst>
      <p:ext uri="{BB962C8B-B14F-4D97-AF65-F5344CB8AC3E}">
        <p14:creationId xmlns:p14="http://schemas.microsoft.com/office/powerpoint/2010/main" val="3410148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80569-4A91-442A-9A37-58A1EE33BE80}"/>
              </a:ext>
            </a:extLst>
          </p:cNvPr>
          <p:cNvSpPr>
            <a:spLocks noGrp="1"/>
          </p:cNvSpPr>
          <p:nvPr>
            <p:ph type="sldNum" sz="quarter" idx="12"/>
          </p:nvPr>
        </p:nvSpPr>
        <p:spPr/>
        <p:txBody>
          <a:bodyPr/>
          <a:lstStyle/>
          <a:p>
            <a:fld id="{A5686A01-FA10-4E06-92C7-92734750F4C6}" type="slidenum">
              <a:rPr lang="en-US" smtClean="0"/>
              <a:pPr/>
              <a:t>42</a:t>
            </a:fld>
            <a:endParaRPr lang="en-US" dirty="0"/>
          </a:p>
        </p:txBody>
      </p:sp>
      <p:pic>
        <p:nvPicPr>
          <p:cNvPr id="7" name="Picture 6" descr="Chart, line chart&#10;&#10;Description automatically generated">
            <a:extLst>
              <a:ext uri="{FF2B5EF4-FFF2-40B4-BE49-F238E27FC236}">
                <a16:creationId xmlns:a16="http://schemas.microsoft.com/office/drawing/2014/main" id="{B7B46A5F-7A07-4D61-BA7C-E31E15E5C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7404" y="1041747"/>
            <a:ext cx="8194596" cy="5816253"/>
          </a:xfrm>
          <a:prstGeom prst="rect">
            <a:avLst/>
          </a:prstGeom>
        </p:spPr>
      </p:pic>
      <p:sp>
        <p:nvSpPr>
          <p:cNvPr id="11" name="TextBox 10">
            <a:extLst>
              <a:ext uri="{FF2B5EF4-FFF2-40B4-BE49-F238E27FC236}">
                <a16:creationId xmlns:a16="http://schemas.microsoft.com/office/drawing/2014/main" id="{E1B4AE46-5819-47DA-8DA6-39B444AE9A98}"/>
              </a:ext>
            </a:extLst>
          </p:cNvPr>
          <p:cNvSpPr txBox="1"/>
          <p:nvPr/>
        </p:nvSpPr>
        <p:spPr>
          <a:xfrm>
            <a:off x="0" y="6211669"/>
            <a:ext cx="4004492" cy="646331"/>
          </a:xfrm>
          <a:prstGeom prst="rect">
            <a:avLst/>
          </a:prstGeom>
          <a:noFill/>
        </p:spPr>
        <p:txBody>
          <a:bodyPr wrap="square">
            <a:spAutoFit/>
          </a:bodyPr>
          <a:lstStyle/>
          <a:p>
            <a:r>
              <a:rPr lang="en-US" i="1" u="sng" dirty="0"/>
              <a:t>Source</a:t>
            </a:r>
            <a:r>
              <a:rPr lang="en-US" i="1" dirty="0"/>
              <a:t>: Deep Learning with Python (Chollet)</a:t>
            </a:r>
          </a:p>
        </p:txBody>
      </p:sp>
      <p:sp>
        <p:nvSpPr>
          <p:cNvPr id="17" name="TextBox 16">
            <a:extLst>
              <a:ext uri="{FF2B5EF4-FFF2-40B4-BE49-F238E27FC236}">
                <a16:creationId xmlns:a16="http://schemas.microsoft.com/office/drawing/2014/main" id="{D58E688E-ED90-48F7-90ED-F21B095B94CB}"/>
              </a:ext>
            </a:extLst>
          </p:cNvPr>
          <p:cNvSpPr txBox="1"/>
          <p:nvPr/>
        </p:nvSpPr>
        <p:spPr>
          <a:xfrm>
            <a:off x="0" y="1041747"/>
            <a:ext cx="3997404" cy="1477328"/>
          </a:xfrm>
          <a:prstGeom prst="rect">
            <a:avLst/>
          </a:prstGeom>
          <a:noFill/>
        </p:spPr>
        <p:txBody>
          <a:bodyPr wrap="square">
            <a:spAutoFit/>
          </a:bodyPr>
          <a:lstStyle/>
          <a:p>
            <a:r>
              <a:rPr lang="en-US" sz="3000" dirty="0"/>
              <a:t>Learning curves for the question “Next steps after training”</a:t>
            </a:r>
          </a:p>
        </p:txBody>
      </p:sp>
    </p:spTree>
    <p:extLst>
      <p:ext uri="{BB962C8B-B14F-4D97-AF65-F5344CB8AC3E}">
        <p14:creationId xmlns:p14="http://schemas.microsoft.com/office/powerpoint/2010/main" val="2450340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6C512A-5DE2-4BC5-AE3F-38A9DE9940FA}"/>
              </a:ext>
            </a:extLst>
          </p:cNvPr>
          <p:cNvSpPr>
            <a:spLocks noGrp="1"/>
          </p:cNvSpPr>
          <p:nvPr>
            <p:ph type="sldNum" sz="quarter" idx="12"/>
          </p:nvPr>
        </p:nvSpPr>
        <p:spPr/>
        <p:txBody>
          <a:bodyPr/>
          <a:lstStyle/>
          <a:p>
            <a:fld id="{A5686A01-FA10-4E06-92C7-92734750F4C6}" type="slidenum">
              <a:rPr lang="en-US" smtClean="0"/>
              <a:pPr/>
              <a:t>5</a:t>
            </a:fld>
            <a:endParaRPr lang="en-US" dirty="0"/>
          </a:p>
        </p:txBody>
      </p:sp>
      <p:pic>
        <p:nvPicPr>
          <p:cNvPr id="4" name="Picture 3">
            <a:extLst>
              <a:ext uri="{FF2B5EF4-FFF2-40B4-BE49-F238E27FC236}">
                <a16:creationId xmlns:a16="http://schemas.microsoft.com/office/drawing/2014/main" id="{685924A9-022F-4B3C-B1FE-0718D0FA1495}"/>
              </a:ext>
            </a:extLst>
          </p:cNvPr>
          <p:cNvPicPr>
            <a:picLocks noChangeAspect="1"/>
          </p:cNvPicPr>
          <p:nvPr/>
        </p:nvPicPr>
        <p:blipFill>
          <a:blip r:embed="rId2"/>
          <a:stretch>
            <a:fillRect/>
          </a:stretch>
        </p:blipFill>
        <p:spPr>
          <a:xfrm>
            <a:off x="0" y="1196300"/>
            <a:ext cx="12192000" cy="5368224"/>
          </a:xfrm>
          <a:prstGeom prst="rect">
            <a:avLst/>
          </a:prstGeom>
        </p:spPr>
      </p:pic>
    </p:spTree>
    <p:extLst>
      <p:ext uri="{BB962C8B-B14F-4D97-AF65-F5344CB8AC3E}">
        <p14:creationId xmlns:p14="http://schemas.microsoft.com/office/powerpoint/2010/main" val="344523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B5A7-493D-4EDC-A04D-7B98F5E67AB5}"/>
              </a:ext>
            </a:extLst>
          </p:cNvPr>
          <p:cNvSpPr>
            <a:spLocks noGrp="1"/>
          </p:cNvSpPr>
          <p:nvPr>
            <p:ph type="title"/>
          </p:nvPr>
        </p:nvSpPr>
        <p:spPr/>
        <p:txBody>
          <a:bodyPr/>
          <a:lstStyle/>
          <a:p>
            <a:r>
              <a:rPr lang="en-US" dirty="0"/>
              <a:t>What is a dynamical regime?</a:t>
            </a:r>
          </a:p>
        </p:txBody>
      </p:sp>
      <p:sp>
        <p:nvSpPr>
          <p:cNvPr id="3" name="Slide Number Placeholder 2">
            <a:extLst>
              <a:ext uri="{FF2B5EF4-FFF2-40B4-BE49-F238E27FC236}">
                <a16:creationId xmlns:a16="http://schemas.microsoft.com/office/drawing/2014/main" id="{9D3B7014-1F8B-4624-BBF5-B0BD09465496}"/>
              </a:ext>
            </a:extLst>
          </p:cNvPr>
          <p:cNvSpPr>
            <a:spLocks noGrp="1"/>
          </p:cNvSpPr>
          <p:nvPr>
            <p:ph type="sldNum" sz="quarter" idx="12"/>
          </p:nvPr>
        </p:nvSpPr>
        <p:spPr/>
        <p:txBody>
          <a:bodyPr/>
          <a:lstStyle/>
          <a:p>
            <a:fld id="{A5686A01-FA10-4E06-92C7-92734750F4C6}" type="slidenum">
              <a:rPr lang="en-US" smtClean="0"/>
              <a:t>6</a:t>
            </a:fld>
            <a:endParaRPr lang="en-US"/>
          </a:p>
        </p:txBody>
      </p:sp>
      <p:sp>
        <p:nvSpPr>
          <p:cNvPr id="7" name="TextBox 6">
            <a:extLst>
              <a:ext uri="{FF2B5EF4-FFF2-40B4-BE49-F238E27FC236}">
                <a16:creationId xmlns:a16="http://schemas.microsoft.com/office/drawing/2014/main" id="{17F822C4-0D21-44F0-8253-6046BA92B83F}"/>
              </a:ext>
            </a:extLst>
          </p:cNvPr>
          <p:cNvSpPr txBox="1"/>
          <p:nvPr/>
        </p:nvSpPr>
        <p:spPr>
          <a:xfrm>
            <a:off x="3042212" y="2368195"/>
            <a:ext cx="6099858" cy="861774"/>
          </a:xfrm>
          <a:prstGeom prst="rect">
            <a:avLst/>
          </a:prstGeom>
          <a:noFill/>
        </p:spPr>
        <p:txBody>
          <a:bodyPr wrap="square">
            <a:spAutoFit/>
          </a:bodyPr>
          <a:lstStyle/>
          <a:p>
            <a:pPr algn="ctr"/>
            <a:r>
              <a:rPr lang="en-US" sz="2500" dirty="0"/>
              <a:t>Dynamical regime: regions with similar drivers governing circulation</a:t>
            </a:r>
          </a:p>
        </p:txBody>
      </p:sp>
      <p:sp>
        <p:nvSpPr>
          <p:cNvPr id="11" name="TextBox 10">
            <a:extLst>
              <a:ext uri="{FF2B5EF4-FFF2-40B4-BE49-F238E27FC236}">
                <a16:creationId xmlns:a16="http://schemas.microsoft.com/office/drawing/2014/main" id="{8F7DB504-D29A-4C9B-9452-C76250446FE0}"/>
              </a:ext>
            </a:extLst>
          </p:cNvPr>
          <p:cNvSpPr txBox="1"/>
          <p:nvPr/>
        </p:nvSpPr>
        <p:spPr>
          <a:xfrm>
            <a:off x="2771172" y="3693758"/>
            <a:ext cx="6641939" cy="3170099"/>
          </a:xfrm>
          <a:prstGeom prst="rect">
            <a:avLst/>
          </a:prstGeom>
          <a:noFill/>
        </p:spPr>
        <p:txBody>
          <a:bodyPr wrap="square">
            <a:spAutoFit/>
          </a:bodyPr>
          <a:lstStyle/>
          <a:p>
            <a:pPr algn="ctr"/>
            <a:r>
              <a:rPr lang="en-US" sz="2500" dirty="0"/>
              <a:t>A dynamical regime is a climatic regime driven by dynamical terms such as </a:t>
            </a:r>
            <a:br>
              <a:rPr lang="en-US" sz="2500" dirty="0"/>
            </a:br>
            <a:r>
              <a:rPr lang="en-US" sz="2500" dirty="0"/>
              <a:t>(a) the wind and bottom stress curl, (b) the advection of planetary vorticity, (c) bathymetric interactions through bottom pressure torque (BPT), (d) curl of nonlinear interactions between terms and (e) lateral viscous dissipation from within the ocean interior.</a:t>
            </a:r>
          </a:p>
        </p:txBody>
      </p:sp>
    </p:spTree>
    <p:extLst>
      <p:ext uri="{BB962C8B-B14F-4D97-AF65-F5344CB8AC3E}">
        <p14:creationId xmlns:p14="http://schemas.microsoft.com/office/powerpoint/2010/main" val="42285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pic>
        <p:nvPicPr>
          <p:cNvPr id="6" name="Picture 5">
            <a:extLst>
              <a:ext uri="{FF2B5EF4-FFF2-40B4-BE49-F238E27FC236}">
                <a16:creationId xmlns:a16="http://schemas.microsoft.com/office/drawing/2014/main" id="{C15D8AB5-A160-4ECF-A0DC-C2AE5058DA1D}"/>
              </a:ext>
            </a:extLst>
          </p:cNvPr>
          <p:cNvPicPr>
            <a:picLocks noChangeAspect="1"/>
          </p:cNvPicPr>
          <p:nvPr/>
        </p:nvPicPr>
        <p:blipFill>
          <a:blip r:embed="rId3"/>
          <a:stretch>
            <a:fillRect/>
          </a:stretch>
        </p:blipFill>
        <p:spPr>
          <a:xfrm>
            <a:off x="7813040" y="2638177"/>
            <a:ext cx="4378960" cy="790823"/>
          </a:xfrm>
          <a:prstGeom prst="rect">
            <a:avLst/>
          </a:prstGeom>
        </p:spPr>
      </p:pic>
      <p:cxnSp>
        <p:nvCxnSpPr>
          <p:cNvPr id="8" name="Straight Arrow Connector 7">
            <a:extLst>
              <a:ext uri="{FF2B5EF4-FFF2-40B4-BE49-F238E27FC236}">
                <a16:creationId xmlns:a16="http://schemas.microsoft.com/office/drawing/2014/main" id="{1F28F21D-8433-4FD7-8E67-A45CC9697EF0}"/>
              </a:ext>
            </a:extLst>
          </p:cNvPr>
          <p:cNvCxnSpPr>
            <a:cxnSpLocks/>
          </p:cNvCxnSpPr>
          <p:nvPr/>
        </p:nvCxnSpPr>
        <p:spPr>
          <a:xfrm flipV="1">
            <a:off x="799592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D84B2C-40FB-4845-8E96-93FB809588C9}"/>
              </a:ext>
            </a:extLst>
          </p:cNvPr>
          <p:cNvSpPr txBox="1"/>
          <p:nvPr/>
        </p:nvSpPr>
        <p:spPr>
          <a:xfrm>
            <a:off x="7813039" y="3930847"/>
            <a:ext cx="1981195" cy="1477328"/>
          </a:xfrm>
          <a:prstGeom prst="rect">
            <a:avLst/>
          </a:prstGeom>
          <a:noFill/>
        </p:spPr>
        <p:txBody>
          <a:bodyPr wrap="square" rtlCol="0">
            <a:spAutoFit/>
          </a:bodyPr>
          <a:lstStyle/>
          <a:p>
            <a:pPr algn="l"/>
            <a:r>
              <a:rPr lang="en-US" sz="3000" dirty="0"/>
              <a:t>North-South Circulation</a:t>
            </a:r>
          </a:p>
        </p:txBody>
      </p:sp>
      <p:cxnSp>
        <p:nvCxnSpPr>
          <p:cNvPr id="11" name="Straight Arrow Connector 10">
            <a:extLst>
              <a:ext uri="{FF2B5EF4-FFF2-40B4-BE49-F238E27FC236}">
                <a16:creationId xmlns:a16="http://schemas.microsoft.com/office/drawing/2014/main" id="{2C003CE2-1B2C-4E0B-8B1A-AC30B388AA62}"/>
              </a:ext>
            </a:extLst>
          </p:cNvPr>
          <p:cNvCxnSpPr>
            <a:cxnSpLocks/>
          </p:cNvCxnSpPr>
          <p:nvPr/>
        </p:nvCxnSpPr>
        <p:spPr>
          <a:xfrm>
            <a:off x="8686800" y="2357120"/>
            <a:ext cx="0" cy="281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2860AA-80B7-4D0D-A8E9-E1A982A05AA3}"/>
              </a:ext>
            </a:extLst>
          </p:cNvPr>
          <p:cNvSpPr txBox="1"/>
          <p:nvPr/>
        </p:nvSpPr>
        <p:spPr>
          <a:xfrm>
            <a:off x="7802873" y="962085"/>
            <a:ext cx="1574807" cy="1477328"/>
          </a:xfrm>
          <a:prstGeom prst="rect">
            <a:avLst/>
          </a:prstGeom>
          <a:noFill/>
        </p:spPr>
        <p:txBody>
          <a:bodyPr wrap="square" rtlCol="0">
            <a:spAutoFit/>
          </a:bodyPr>
          <a:lstStyle/>
          <a:p>
            <a:pPr algn="l"/>
            <a:r>
              <a:rPr lang="en-US" sz="3000" dirty="0"/>
              <a:t>Bottom Pressure Forces</a:t>
            </a:r>
          </a:p>
        </p:txBody>
      </p:sp>
      <p:sp>
        <p:nvSpPr>
          <p:cNvPr id="17" name="TextBox 16">
            <a:extLst>
              <a:ext uri="{FF2B5EF4-FFF2-40B4-BE49-F238E27FC236}">
                <a16:creationId xmlns:a16="http://schemas.microsoft.com/office/drawing/2014/main" id="{4481E40F-5BE7-4928-8ED4-300AD975BC17}"/>
              </a:ext>
            </a:extLst>
          </p:cNvPr>
          <p:cNvSpPr txBox="1"/>
          <p:nvPr/>
        </p:nvSpPr>
        <p:spPr>
          <a:xfrm>
            <a:off x="9794235" y="3930847"/>
            <a:ext cx="1391926" cy="1477328"/>
          </a:xfrm>
          <a:prstGeom prst="rect">
            <a:avLst/>
          </a:prstGeom>
          <a:noFill/>
        </p:spPr>
        <p:txBody>
          <a:bodyPr wrap="square" rtlCol="0">
            <a:spAutoFit/>
          </a:bodyPr>
          <a:lstStyle/>
          <a:p>
            <a:pPr algn="ctr"/>
            <a:r>
              <a:rPr lang="en-US" sz="3000" dirty="0"/>
              <a:t>Surface Wind Stress</a:t>
            </a:r>
          </a:p>
        </p:txBody>
      </p:sp>
      <p:cxnSp>
        <p:nvCxnSpPr>
          <p:cNvPr id="18" name="Straight Arrow Connector 17">
            <a:extLst>
              <a:ext uri="{FF2B5EF4-FFF2-40B4-BE49-F238E27FC236}">
                <a16:creationId xmlns:a16="http://schemas.microsoft.com/office/drawing/2014/main" id="{E203780C-BA05-4BEC-BBF8-21379CBFDEDA}"/>
              </a:ext>
            </a:extLst>
          </p:cNvPr>
          <p:cNvCxnSpPr>
            <a:cxnSpLocks/>
          </p:cNvCxnSpPr>
          <p:nvPr/>
        </p:nvCxnSpPr>
        <p:spPr>
          <a:xfrm flipV="1">
            <a:off x="1022604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DFA80A-CC1B-4FF4-8D24-29ED267A24ED}"/>
              </a:ext>
            </a:extLst>
          </p:cNvPr>
          <p:cNvCxnSpPr>
            <a:cxnSpLocks/>
          </p:cNvCxnSpPr>
          <p:nvPr/>
        </p:nvCxnSpPr>
        <p:spPr>
          <a:xfrm>
            <a:off x="11028680" y="2158755"/>
            <a:ext cx="0" cy="47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D6117E-0087-47BC-9432-9989684E8FE7}"/>
              </a:ext>
            </a:extLst>
          </p:cNvPr>
          <p:cNvSpPr txBox="1"/>
          <p:nvPr/>
        </p:nvSpPr>
        <p:spPr>
          <a:xfrm>
            <a:off x="9560561" y="1192917"/>
            <a:ext cx="2631439" cy="1015663"/>
          </a:xfrm>
          <a:prstGeom prst="rect">
            <a:avLst/>
          </a:prstGeom>
          <a:noFill/>
        </p:spPr>
        <p:txBody>
          <a:bodyPr wrap="square" rtlCol="0">
            <a:spAutoFit/>
          </a:bodyPr>
          <a:lstStyle/>
          <a:p>
            <a:pPr algn="ctr"/>
            <a:r>
              <a:rPr lang="en-US" sz="3000" dirty="0"/>
              <a:t>Small-scale eddies</a:t>
            </a:r>
          </a:p>
        </p:txBody>
      </p:sp>
      <p:cxnSp>
        <p:nvCxnSpPr>
          <p:cNvPr id="24" name="Straight Arrow Connector 23">
            <a:extLst>
              <a:ext uri="{FF2B5EF4-FFF2-40B4-BE49-F238E27FC236}">
                <a16:creationId xmlns:a16="http://schemas.microsoft.com/office/drawing/2014/main" id="{6A880A69-1FFD-4D6D-B847-F02AF2F14070}"/>
              </a:ext>
            </a:extLst>
          </p:cNvPr>
          <p:cNvCxnSpPr>
            <a:cxnSpLocks/>
          </p:cNvCxnSpPr>
          <p:nvPr/>
        </p:nvCxnSpPr>
        <p:spPr>
          <a:xfrm flipV="1">
            <a:off x="11831320" y="3429001"/>
            <a:ext cx="0" cy="2514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FB4D47-D458-4410-8F0A-70A0BCCCD7DC}"/>
              </a:ext>
            </a:extLst>
          </p:cNvPr>
          <p:cNvSpPr txBox="1"/>
          <p:nvPr/>
        </p:nvSpPr>
        <p:spPr>
          <a:xfrm>
            <a:off x="10045699" y="5842337"/>
            <a:ext cx="2280923" cy="1015663"/>
          </a:xfrm>
          <a:prstGeom prst="rect">
            <a:avLst/>
          </a:prstGeom>
          <a:noFill/>
        </p:spPr>
        <p:txBody>
          <a:bodyPr wrap="square" rtlCol="0">
            <a:spAutoFit/>
          </a:bodyPr>
          <a:lstStyle/>
          <a:p>
            <a:pPr algn="ctr"/>
            <a:r>
              <a:rPr lang="en-US" sz="3000" dirty="0"/>
              <a:t>Viscous Dissipation</a:t>
            </a:r>
          </a:p>
        </p:txBody>
      </p:sp>
    </p:spTree>
    <p:extLst>
      <p:ext uri="{BB962C8B-B14F-4D97-AF65-F5344CB8AC3E}">
        <p14:creationId xmlns:p14="http://schemas.microsoft.com/office/powerpoint/2010/main" val="35130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P spid="23"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sp>
        <p:nvSpPr>
          <p:cNvPr id="3" name="TextBox 2">
            <a:extLst>
              <a:ext uri="{FF2B5EF4-FFF2-40B4-BE49-F238E27FC236}">
                <a16:creationId xmlns:a16="http://schemas.microsoft.com/office/drawing/2014/main" id="{8D915262-9B6E-459C-833A-C8FDE94E3028}"/>
              </a:ext>
            </a:extLst>
          </p:cNvPr>
          <p:cNvSpPr txBox="1"/>
          <p:nvPr/>
        </p:nvSpPr>
        <p:spPr>
          <a:xfrm>
            <a:off x="7813040" y="3423015"/>
            <a:ext cx="4378960" cy="1015663"/>
          </a:xfrm>
          <a:prstGeom prst="rect">
            <a:avLst/>
          </a:prstGeom>
          <a:noFill/>
        </p:spPr>
        <p:txBody>
          <a:bodyPr wrap="square" rtlCol="0">
            <a:spAutoFit/>
          </a:bodyPr>
          <a:lstStyle/>
          <a:p>
            <a:pPr algn="ctr"/>
            <a:r>
              <a:rPr lang="en-US" sz="3000" dirty="0"/>
              <a:t>Let’s pick a regime!</a:t>
            </a:r>
          </a:p>
          <a:p>
            <a:pPr algn="ctr"/>
            <a:r>
              <a:rPr lang="en-US" sz="3000" dirty="0"/>
              <a:t>(Hand vote)</a:t>
            </a:r>
          </a:p>
        </p:txBody>
      </p:sp>
    </p:spTree>
    <p:extLst>
      <p:ext uri="{BB962C8B-B14F-4D97-AF65-F5344CB8AC3E}">
        <p14:creationId xmlns:p14="http://schemas.microsoft.com/office/powerpoint/2010/main" val="1086604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7E8D78-7ED1-494C-AFCF-837A624CB6FA}"/>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4" name="Picture 3">
            <a:extLst>
              <a:ext uri="{FF2B5EF4-FFF2-40B4-BE49-F238E27FC236}">
                <a16:creationId xmlns:a16="http://schemas.microsoft.com/office/drawing/2014/main" id="{37E7D300-0803-4E7E-AA3C-2FC1FAB95232}"/>
              </a:ext>
            </a:extLst>
          </p:cNvPr>
          <p:cNvPicPr>
            <a:picLocks noChangeAspect="1"/>
          </p:cNvPicPr>
          <p:nvPr/>
        </p:nvPicPr>
        <p:blipFill>
          <a:blip r:embed="rId2"/>
          <a:stretch>
            <a:fillRect/>
          </a:stretch>
        </p:blipFill>
        <p:spPr>
          <a:xfrm>
            <a:off x="0" y="1034911"/>
            <a:ext cx="8549082" cy="5823089"/>
          </a:xfrm>
          <a:prstGeom prst="rect">
            <a:avLst/>
          </a:prstGeom>
        </p:spPr>
      </p:pic>
      <p:sp>
        <p:nvSpPr>
          <p:cNvPr id="5" name="TextBox 4">
            <a:extLst>
              <a:ext uri="{FF2B5EF4-FFF2-40B4-BE49-F238E27FC236}">
                <a16:creationId xmlns:a16="http://schemas.microsoft.com/office/drawing/2014/main" id="{BD74D20A-5304-4BDC-8743-E5385E0B6054}"/>
              </a:ext>
            </a:extLst>
          </p:cNvPr>
          <p:cNvSpPr txBox="1"/>
          <p:nvPr/>
        </p:nvSpPr>
        <p:spPr>
          <a:xfrm>
            <a:off x="8549082" y="3207791"/>
            <a:ext cx="3642918" cy="1477328"/>
          </a:xfrm>
          <a:prstGeom prst="rect">
            <a:avLst/>
          </a:prstGeom>
          <a:noFill/>
        </p:spPr>
        <p:txBody>
          <a:bodyPr wrap="square" rtlCol="0">
            <a:spAutoFit/>
          </a:bodyPr>
          <a:lstStyle/>
          <a:p>
            <a:pPr algn="ctr"/>
            <a:r>
              <a:rPr lang="en-US" sz="3000" dirty="0"/>
              <a:t>What is this dynamical regime’s vertical structure?</a:t>
            </a:r>
          </a:p>
        </p:txBody>
      </p:sp>
    </p:spTree>
    <p:extLst>
      <p:ext uri="{BB962C8B-B14F-4D97-AF65-F5344CB8AC3E}">
        <p14:creationId xmlns:p14="http://schemas.microsoft.com/office/powerpoint/2010/main" val="8602641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322,085"/>
  <p:tag name="LATEXADDIN" val="\documentclass{article}&#10;\usepackage{amsmath,xcolor}&#10;\pagestyle{empty}&#10;\begin{document}&#10;&#10;$&#10;\textcolor{white}{\frac{d\mathrm{Output}}{d\mathrm{Input}}=\frac{d\mathrm{Top}}{d\mathrm{Hidden}}\frac{d\mathrm{Hidden}}{d\mathrm{Input}}}&#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322,085"/>
  <p:tag name="LATEXADDIN" val="\documentclass{article}&#10;\usepackage{amsmath,xcolor}&#10;\pagestyle{empty}&#10;\begin{document}&#10;&#10;$&#10;\textcolor{white}{\frac{d\mathrm{Output}}{d\mathrm{Input}}=\frac{d\mathrm{Top}}{d\mathrm{Hidden}}\frac{d\mathrm{Hidden}}{d\mathrm{Input}}}&#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655,793"/>
  <p:tag name="LATEXADDIN" val="\documentclass{article}&#10;\usepackage{amsmath,xcolor}&#10;\pagestyle{empty}&#10;\begin{document}&#10;&#10;$&#10;\textcolor{white}{\mathrm{Output}=\mathrm{Top}\left[\mathrm{Hidden}\left(\mathrm{Input}\right)\right]}&#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1907</Words>
  <Application>Microsoft Office PowerPoint</Application>
  <PresentationFormat>Widescreen</PresentationFormat>
  <Paragraphs>231</Paragraphs>
  <Slides>42</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CMU Sans Serif</vt:lpstr>
      <vt:lpstr>Helvetica Neue</vt:lpstr>
      <vt:lpstr>Söhne</vt:lpstr>
      <vt:lpstr>Times New Roman</vt:lpstr>
      <vt:lpstr>Office Theme</vt:lpstr>
      <vt:lpstr>Min 15-30:  Moodle Quiz (7 questions, 25 min)</vt:lpstr>
      <vt:lpstr>Min 30-45: Unsupervised Learning to Elucidate Environmental Complexity</vt:lpstr>
      <vt:lpstr>Can we learn How the Oceanic Circulation will  Change with Climate from Data?</vt:lpstr>
      <vt:lpstr>PowerPoint Presentation</vt:lpstr>
      <vt:lpstr>PowerPoint Presentation</vt:lpstr>
      <vt:lpstr>What is a dynamical regime?</vt:lpstr>
      <vt:lpstr>PowerPoint Presentation</vt:lpstr>
      <vt:lpstr>PowerPoint Presentation</vt:lpstr>
      <vt:lpstr>PowerPoint Presentation</vt:lpstr>
      <vt:lpstr>PowerPoint Presentation</vt:lpstr>
      <vt:lpstr>PowerPoint Presentation</vt:lpstr>
      <vt:lpstr>Now let’s go back to the initial questions</vt:lpstr>
      <vt:lpstr>PowerPoint Presentation</vt:lpstr>
      <vt:lpstr>Min 60-75: Break</vt:lpstr>
      <vt:lpstr>PowerPoint Presentation</vt:lpstr>
      <vt:lpstr>Min 75-105: Neural Networks for  High-Dimensional, Nonlinear Processes </vt:lpstr>
      <vt:lpstr>From biological to artificial neural networks</vt:lpstr>
      <vt:lpstr>From the perceptron to a fully connected layer</vt:lpstr>
      <vt:lpstr>From the perceptron to a fully connected layer</vt:lpstr>
      <vt:lpstr>From fully connected layer to Multilayer Perceptron</vt:lpstr>
      <vt:lpstr>PowerPoint Presentation</vt:lpstr>
      <vt:lpstr>PowerPoint Presentation</vt:lpstr>
      <vt:lpstr>PowerPoint Presentation</vt:lpstr>
      <vt:lpstr>PowerPoint Presentation</vt:lpstr>
      <vt:lpstr>PowerPoint Presentation</vt:lpstr>
      <vt:lpstr>How to build a neural network in practice?</vt:lpstr>
      <vt:lpstr>How to build a neural network in practice?</vt:lpstr>
      <vt:lpstr>API = Application Programming Interface = Way for computer programs to communicate</vt:lpstr>
      <vt:lpstr>How to build a neural network in practice?</vt:lpstr>
      <vt:lpstr>How to build a neural network in practice?</vt:lpstr>
      <vt:lpstr>How to build a neural network in practice?</vt:lpstr>
      <vt:lpstr>How to build a neural network in practice?</vt:lpstr>
      <vt:lpstr>PowerPoint Presentation</vt:lpstr>
      <vt:lpstr>Choose activation function: SELU &gt; ELU &gt; Leaky ReLU &gt; ReLU &gt; tanh &gt; Logistic</vt:lpstr>
      <vt:lpstr>Hyperparameters related to the architecture</vt:lpstr>
      <vt:lpstr>Hyperparameters related to the training</vt:lpstr>
      <vt:lpstr>Avoiding Overfitting Through Regularization</vt:lpstr>
      <vt:lpstr>Min 105-120:  Review Moodle Quiz (7 questions, 25 min)</vt:lpstr>
      <vt:lpstr>Legacy Slides</vt:lpstr>
      <vt:lpstr>Questions about Géron Ch10 &amp; Ch11</vt:lpstr>
      <vt:lpstr>Min 45-60:  Moodle Quiz (5 questions, 15 min)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345</cp:revision>
  <dcterms:created xsi:type="dcterms:W3CDTF">2022-02-23T18:29:24Z</dcterms:created>
  <dcterms:modified xsi:type="dcterms:W3CDTF">2023-10-18T07:08:54Z</dcterms:modified>
</cp:coreProperties>
</file>